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47"/>
  </p:notesMasterIdLst>
  <p:handoutMasterIdLst>
    <p:handoutMasterId r:id="rId48"/>
  </p:handoutMasterIdLst>
  <p:sldIdLst>
    <p:sldId id="257" r:id="rId2"/>
    <p:sldId id="686" r:id="rId3"/>
    <p:sldId id="683" r:id="rId4"/>
    <p:sldId id="684" r:id="rId5"/>
    <p:sldId id="685" r:id="rId6"/>
    <p:sldId id="681" r:id="rId7"/>
    <p:sldId id="682" r:id="rId8"/>
    <p:sldId id="687" r:id="rId9"/>
    <p:sldId id="670" r:id="rId10"/>
    <p:sldId id="702" r:id="rId11"/>
    <p:sldId id="671" r:id="rId12"/>
    <p:sldId id="688" r:id="rId13"/>
    <p:sldId id="694" r:id="rId14"/>
    <p:sldId id="707" r:id="rId15"/>
    <p:sldId id="700" r:id="rId16"/>
    <p:sldId id="721" r:id="rId17"/>
    <p:sldId id="698" r:id="rId18"/>
    <p:sldId id="701" r:id="rId19"/>
    <p:sldId id="722" r:id="rId20"/>
    <p:sldId id="699" r:id="rId21"/>
    <p:sldId id="703" r:id="rId22"/>
    <p:sldId id="672" r:id="rId23"/>
    <p:sldId id="689" r:id="rId24"/>
    <p:sldId id="723" r:id="rId25"/>
    <p:sldId id="704" r:id="rId26"/>
    <p:sldId id="690" r:id="rId27"/>
    <p:sldId id="724" r:id="rId28"/>
    <p:sldId id="673" r:id="rId29"/>
    <p:sldId id="691" r:id="rId30"/>
    <p:sldId id="692" r:id="rId31"/>
    <p:sldId id="725" r:id="rId32"/>
    <p:sldId id="693" r:id="rId33"/>
    <p:sldId id="708" r:id="rId34"/>
    <p:sldId id="709" r:id="rId35"/>
    <p:sldId id="710" r:id="rId36"/>
    <p:sldId id="711" r:id="rId37"/>
    <p:sldId id="712" r:id="rId38"/>
    <p:sldId id="713" r:id="rId39"/>
    <p:sldId id="714" r:id="rId40"/>
    <p:sldId id="715" r:id="rId41"/>
    <p:sldId id="716" r:id="rId42"/>
    <p:sldId id="717" r:id="rId43"/>
    <p:sldId id="718" r:id="rId44"/>
    <p:sldId id="719" r:id="rId45"/>
    <p:sldId id="720" r:id="rId4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464" userDrawn="1">
          <p15:clr>
            <a:srgbClr val="A4A3A4"/>
          </p15:clr>
        </p15:guide>
        <p15:guide id="2" pos="216" userDrawn="1">
          <p15:clr>
            <a:srgbClr val="A4A3A4"/>
          </p15:clr>
        </p15:guide>
        <p15:guide id="3" orient="horz" pos="1344" userDrawn="1">
          <p15:clr>
            <a:srgbClr val="A4A3A4"/>
          </p15:clr>
        </p15:guide>
        <p15:guide id="4" orient="horz" pos="33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olina, Viktorija" initials="AV" lastIdx="1" clrIdx="0">
    <p:extLst>
      <p:ext uri="{19B8F6BF-5375-455C-9EA6-DF929625EA0E}">
        <p15:presenceInfo xmlns:p15="http://schemas.microsoft.com/office/powerpoint/2012/main" userId="S-1-5-21-1505502826-170604473-1691616715-120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DEFF"/>
    <a:srgbClr val="0070C0"/>
    <a:srgbClr val="EE283B"/>
    <a:srgbClr val="41AD49"/>
    <a:srgbClr val="FF3399"/>
    <a:srgbClr val="F25520"/>
    <a:srgbClr val="BF2F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96187" autoAdjust="0"/>
  </p:normalViewPr>
  <p:slideViewPr>
    <p:cSldViewPr snapToGrid="0">
      <p:cViewPr varScale="1">
        <p:scale>
          <a:sx n="105" d="100"/>
          <a:sy n="105" d="100"/>
        </p:scale>
        <p:origin x="204" y="102"/>
      </p:cViewPr>
      <p:guideLst>
        <p:guide pos="7464"/>
        <p:guide pos="216"/>
        <p:guide orient="horz" pos="1344"/>
        <p:guide orient="horz" pos="3312"/>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81" d="100"/>
          <a:sy n="81" d="100"/>
        </p:scale>
        <p:origin x="313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MiriamK\Downloads\Copy%20of%20Parameters%20from%20Job%20Tool_CO%20(1).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Natural Resources and Mining </c:v>
                </c:pt>
                <c:pt idx="1">
                  <c:v>Utilities </c:v>
                </c:pt>
                <c:pt idx="2">
                  <c:v>Manufacturing </c:v>
                </c:pt>
                <c:pt idx="3">
                  <c:v>Management of Companies and Enterprises </c:v>
                </c:pt>
                <c:pt idx="4">
                  <c:v>Wholesale Trade </c:v>
                </c:pt>
                <c:pt idx="5">
                  <c:v>Information </c:v>
                </c:pt>
                <c:pt idx="6">
                  <c:v>Arts, Entertainment, and Recreation </c:v>
                </c:pt>
                <c:pt idx="7">
                  <c:v>Construction </c:v>
                </c:pt>
                <c:pt idx="8">
                  <c:v>Transportation and Warehousing </c:v>
                </c:pt>
                <c:pt idx="9">
                  <c:v>Real Estate and Rental and Leasing </c:v>
                </c:pt>
                <c:pt idx="10">
                  <c:v>Other Services (except public administration)</c:v>
                </c:pt>
                <c:pt idx="11">
                  <c:v>Retail Trade </c:v>
                </c:pt>
                <c:pt idx="12">
                  <c:v>Administrative and Waste Services </c:v>
                </c:pt>
                <c:pt idx="13">
                  <c:v>Educational Services </c:v>
                </c:pt>
                <c:pt idx="14">
                  <c:v>Accommodation and Food Services </c:v>
                </c:pt>
                <c:pt idx="15">
                  <c:v>Government </c:v>
                </c:pt>
                <c:pt idx="16">
                  <c:v>Finance and Insurance </c:v>
                </c:pt>
                <c:pt idx="17">
                  <c:v>Professional and Technical Services </c:v>
                </c:pt>
                <c:pt idx="18">
                  <c:v>Health Care and Social Assistance </c:v>
                </c:pt>
              </c:strCache>
            </c:strRef>
          </c:cat>
          <c:val>
            <c:numRef>
              <c:f>Sheet1!$B$2:$B$20</c:f>
              <c:numCache>
                <c:formatCode>#,##0</c:formatCode>
                <c:ptCount val="19"/>
                <c:pt idx="0" formatCode="General">
                  <c:v>336</c:v>
                </c:pt>
                <c:pt idx="1">
                  <c:v>1871</c:v>
                </c:pt>
                <c:pt idx="2">
                  <c:v>7797</c:v>
                </c:pt>
                <c:pt idx="3">
                  <c:v>7837</c:v>
                </c:pt>
                <c:pt idx="4">
                  <c:v>9240</c:v>
                </c:pt>
                <c:pt idx="5">
                  <c:v>16051</c:v>
                </c:pt>
                <c:pt idx="6">
                  <c:v>16253</c:v>
                </c:pt>
                <c:pt idx="7">
                  <c:v>17052</c:v>
                </c:pt>
                <c:pt idx="8">
                  <c:v>21641</c:v>
                </c:pt>
                <c:pt idx="9">
                  <c:v>24881</c:v>
                </c:pt>
                <c:pt idx="10">
                  <c:v>32985</c:v>
                </c:pt>
                <c:pt idx="11">
                  <c:v>33087</c:v>
                </c:pt>
                <c:pt idx="12">
                  <c:v>35338</c:v>
                </c:pt>
                <c:pt idx="13">
                  <c:v>56357</c:v>
                </c:pt>
                <c:pt idx="14">
                  <c:v>58887</c:v>
                </c:pt>
                <c:pt idx="15">
                  <c:v>76602</c:v>
                </c:pt>
                <c:pt idx="16">
                  <c:v>79990</c:v>
                </c:pt>
                <c:pt idx="17">
                  <c:v>88636</c:v>
                </c:pt>
                <c:pt idx="18">
                  <c:v>133658</c:v>
                </c:pt>
              </c:numCache>
            </c:numRef>
          </c:val>
        </c:ser>
        <c:dLbls>
          <c:showLegendKey val="0"/>
          <c:showVal val="0"/>
          <c:showCatName val="0"/>
          <c:showSerName val="0"/>
          <c:showPercent val="0"/>
          <c:showBubbleSize val="0"/>
        </c:dLbls>
        <c:gapWidth val="182"/>
        <c:axId val="253269784"/>
        <c:axId val="253269392"/>
      </c:barChart>
      <c:catAx>
        <c:axId val="253269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53269392"/>
        <c:crosses val="autoZero"/>
        <c:auto val="1"/>
        <c:lblAlgn val="ctr"/>
        <c:lblOffset val="100"/>
        <c:noMultiLvlLbl val="0"/>
      </c:catAx>
      <c:valAx>
        <c:axId val="253269392"/>
        <c:scaling>
          <c:orientation val="minMax"/>
        </c:scaling>
        <c:delete val="1"/>
        <c:axPos val="b"/>
        <c:numFmt formatCode="General" sourceLinked="1"/>
        <c:majorTickMark val="none"/>
        <c:minorTickMark val="none"/>
        <c:tickLblPos val="nextTo"/>
        <c:crossAx val="253269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0070C0"/>
            </a:solidFill>
            <a:ln>
              <a:noFill/>
            </a:ln>
            <a:effectLst/>
          </c:spPr>
          <c:invertIfNegative val="0"/>
          <c:cat>
            <c:strRef>
              <c:f>Sheet2!$A$2:$A$22</c:f>
              <c:strCache>
                <c:ptCount val="21"/>
                <c:pt idx="0">
                  <c:v>Office and Administrative Support</c:v>
                </c:pt>
                <c:pt idx="1">
                  <c:v>Food Preparation and Serving</c:v>
                </c:pt>
                <c:pt idx="2">
                  <c:v>Business and Financial Operations</c:v>
                </c:pt>
                <c:pt idx="3">
                  <c:v>Healthcare Practictioners and Technical</c:v>
                </c:pt>
                <c:pt idx="4">
                  <c:v>Sales and Related</c:v>
                </c:pt>
                <c:pt idx="5">
                  <c:v>Management</c:v>
                </c:pt>
                <c:pt idx="6">
                  <c:v>Computer and Mathematical</c:v>
                </c:pt>
                <c:pt idx="7">
                  <c:v>Education, Training, and Library</c:v>
                </c:pt>
                <c:pt idx="8">
                  <c:v>Transportation and Material Moving</c:v>
                </c:pt>
                <c:pt idx="9">
                  <c:v>Healthcare Support</c:v>
                </c:pt>
                <c:pt idx="10">
                  <c:v>Community and Social Service</c:v>
                </c:pt>
                <c:pt idx="11">
                  <c:v>Personal Care and Service</c:v>
                </c:pt>
                <c:pt idx="12">
                  <c:v>Life, Physical, and Social Science</c:v>
                </c:pt>
                <c:pt idx="13">
                  <c:v>Building and Grounds Cleaning and Maintenance</c:v>
                </c:pt>
                <c:pt idx="14">
                  <c:v>Arts, Design, Entertainment, Sports, and Media</c:v>
                </c:pt>
                <c:pt idx="15">
                  <c:v>Protective Service</c:v>
                </c:pt>
                <c:pt idx="16">
                  <c:v>Construction and Extraction</c:v>
                </c:pt>
                <c:pt idx="17">
                  <c:v>Legal</c:v>
                </c:pt>
                <c:pt idx="18">
                  <c:v>Installation, Maintenance, and Repair</c:v>
                </c:pt>
                <c:pt idx="19">
                  <c:v>Architecture and Engineering</c:v>
                </c:pt>
                <c:pt idx="20">
                  <c:v>Production</c:v>
                </c:pt>
              </c:strCache>
            </c:strRef>
          </c:cat>
          <c:val>
            <c:numRef>
              <c:f>Sheet2!$B$2:$B$22</c:f>
              <c:numCache>
                <c:formatCode>General</c:formatCode>
                <c:ptCount val="21"/>
                <c:pt idx="0">
                  <c:v>650</c:v>
                </c:pt>
                <c:pt idx="1">
                  <c:v>520</c:v>
                </c:pt>
                <c:pt idx="2">
                  <c:v>1000</c:v>
                </c:pt>
                <c:pt idx="3">
                  <c:v>820</c:v>
                </c:pt>
                <c:pt idx="4">
                  <c:v>250</c:v>
                </c:pt>
                <c:pt idx="5">
                  <c:v>590</c:v>
                </c:pt>
                <c:pt idx="6">
                  <c:v>595</c:v>
                </c:pt>
                <c:pt idx="7">
                  <c:v>260</c:v>
                </c:pt>
                <c:pt idx="8">
                  <c:v>210</c:v>
                </c:pt>
                <c:pt idx="9">
                  <c:v>300</c:v>
                </c:pt>
                <c:pt idx="10">
                  <c:v>255</c:v>
                </c:pt>
                <c:pt idx="11">
                  <c:v>260</c:v>
                </c:pt>
                <c:pt idx="12">
                  <c:v>210</c:v>
                </c:pt>
                <c:pt idx="13">
                  <c:v>200</c:v>
                </c:pt>
                <c:pt idx="14">
                  <c:v>190</c:v>
                </c:pt>
                <c:pt idx="15">
                  <c:v>180</c:v>
                </c:pt>
                <c:pt idx="16">
                  <c:v>280</c:v>
                </c:pt>
                <c:pt idx="17">
                  <c:v>150</c:v>
                </c:pt>
                <c:pt idx="18">
                  <c:v>100</c:v>
                </c:pt>
                <c:pt idx="19">
                  <c:v>90</c:v>
                </c:pt>
                <c:pt idx="20">
                  <c:v>80</c:v>
                </c:pt>
              </c:numCache>
            </c:numRef>
          </c:val>
        </c:ser>
        <c:ser>
          <c:idx val="1"/>
          <c:order val="1"/>
          <c:spPr>
            <a:solidFill>
              <a:schemeClr val="bg2"/>
            </a:solidFill>
            <a:ln>
              <a:noFill/>
            </a:ln>
            <a:effectLst/>
          </c:spPr>
          <c:invertIfNegative val="0"/>
          <c:cat>
            <c:strRef>
              <c:f>Sheet2!$A$2:$A$22</c:f>
              <c:strCache>
                <c:ptCount val="21"/>
                <c:pt idx="0">
                  <c:v>Office and Administrative Support</c:v>
                </c:pt>
                <c:pt idx="1">
                  <c:v>Food Preparation and Serving</c:v>
                </c:pt>
                <c:pt idx="2">
                  <c:v>Business and Financial Operations</c:v>
                </c:pt>
                <c:pt idx="3">
                  <c:v>Healthcare Practictioners and Technical</c:v>
                </c:pt>
                <c:pt idx="4">
                  <c:v>Sales and Related</c:v>
                </c:pt>
                <c:pt idx="5">
                  <c:v>Management</c:v>
                </c:pt>
                <c:pt idx="6">
                  <c:v>Computer and Mathematical</c:v>
                </c:pt>
                <c:pt idx="7">
                  <c:v>Education, Training, and Library</c:v>
                </c:pt>
                <c:pt idx="8">
                  <c:v>Transportation and Material Moving</c:v>
                </c:pt>
                <c:pt idx="9">
                  <c:v>Healthcare Support</c:v>
                </c:pt>
                <c:pt idx="10">
                  <c:v>Community and Social Service</c:v>
                </c:pt>
                <c:pt idx="11">
                  <c:v>Personal Care and Service</c:v>
                </c:pt>
                <c:pt idx="12">
                  <c:v>Life, Physical, and Social Science</c:v>
                </c:pt>
                <c:pt idx="13">
                  <c:v>Building and Grounds Cleaning and Maintenance</c:v>
                </c:pt>
                <c:pt idx="14">
                  <c:v>Arts, Design, Entertainment, Sports, and Media</c:v>
                </c:pt>
                <c:pt idx="15">
                  <c:v>Protective Service</c:v>
                </c:pt>
                <c:pt idx="16">
                  <c:v>Construction and Extraction</c:v>
                </c:pt>
                <c:pt idx="17">
                  <c:v>Legal</c:v>
                </c:pt>
                <c:pt idx="18">
                  <c:v>Installation, Maintenance, and Repair</c:v>
                </c:pt>
                <c:pt idx="19">
                  <c:v>Architecture and Engineering</c:v>
                </c:pt>
                <c:pt idx="20">
                  <c:v>Production</c:v>
                </c:pt>
              </c:strCache>
            </c:strRef>
          </c:cat>
          <c:val>
            <c:numRef>
              <c:f>Sheet2!$D$2:$D$22</c:f>
              <c:numCache>
                <c:formatCode>General</c:formatCode>
                <c:ptCount val="21"/>
                <c:pt idx="0">
                  <c:v>1664</c:v>
                </c:pt>
                <c:pt idx="1">
                  <c:v>1789</c:v>
                </c:pt>
                <c:pt idx="2">
                  <c:v>1221</c:v>
                </c:pt>
                <c:pt idx="3">
                  <c:v>1165</c:v>
                </c:pt>
                <c:pt idx="4">
                  <c:v>1238</c:v>
                </c:pt>
                <c:pt idx="5">
                  <c:v>884</c:v>
                </c:pt>
                <c:pt idx="6">
                  <c:v>425</c:v>
                </c:pt>
                <c:pt idx="7">
                  <c:v>517</c:v>
                </c:pt>
                <c:pt idx="8">
                  <c:v>541</c:v>
                </c:pt>
                <c:pt idx="9">
                  <c:v>313</c:v>
                </c:pt>
                <c:pt idx="10">
                  <c:v>304</c:v>
                </c:pt>
                <c:pt idx="11">
                  <c:v>288</c:v>
                </c:pt>
                <c:pt idx="12">
                  <c:v>345</c:v>
                </c:pt>
                <c:pt idx="13">
                  <c:v>299</c:v>
                </c:pt>
                <c:pt idx="14">
                  <c:v>285</c:v>
                </c:pt>
                <c:pt idx="15">
                  <c:v>247</c:v>
                </c:pt>
                <c:pt idx="16">
                  <c:v>125</c:v>
                </c:pt>
                <c:pt idx="17">
                  <c:v>245</c:v>
                </c:pt>
                <c:pt idx="18">
                  <c:v>255</c:v>
                </c:pt>
                <c:pt idx="19">
                  <c:v>171</c:v>
                </c:pt>
                <c:pt idx="20">
                  <c:v>169</c:v>
                </c:pt>
              </c:numCache>
            </c:numRef>
          </c:val>
        </c:ser>
        <c:dLbls>
          <c:showLegendKey val="0"/>
          <c:showVal val="0"/>
          <c:showCatName val="0"/>
          <c:showSerName val="0"/>
          <c:showPercent val="0"/>
          <c:showBubbleSize val="0"/>
        </c:dLbls>
        <c:gapWidth val="80"/>
        <c:overlap val="100"/>
        <c:axId val="334387432"/>
        <c:axId val="334387040"/>
      </c:barChart>
      <c:catAx>
        <c:axId val="334387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34387040"/>
        <c:crosses val="autoZero"/>
        <c:auto val="1"/>
        <c:lblAlgn val="ctr"/>
        <c:lblOffset val="100"/>
        <c:noMultiLvlLbl val="0"/>
      </c:catAx>
      <c:valAx>
        <c:axId val="33438704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43874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70C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70C0"/>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Sheet2!$A$31:$A$39</c:f>
              <c:strCache>
                <c:ptCount val="9"/>
                <c:pt idx="0">
                  <c:v>College (Boston Area)</c:v>
                </c:pt>
                <c:pt idx="1">
                  <c:v>Hospital</c:v>
                </c:pt>
                <c:pt idx="2">
                  <c:v>Hotel</c:v>
                </c:pt>
                <c:pt idx="3">
                  <c:v>Wholesale Trade</c:v>
                </c:pt>
                <c:pt idx="4">
                  <c:v>Warehouse</c:v>
                </c:pt>
                <c:pt idx="5">
                  <c:v>Retail</c:v>
                </c:pt>
                <c:pt idx="6">
                  <c:v>Supermarket</c:v>
                </c:pt>
                <c:pt idx="7">
                  <c:v>General Office</c:v>
                </c:pt>
                <c:pt idx="8">
                  <c:v>R&amp;D</c:v>
                </c:pt>
              </c:strCache>
            </c:strRef>
          </c:cat>
          <c:val>
            <c:numRef>
              <c:f>Sheet2!$B$31:$B$39</c:f>
              <c:numCache>
                <c:formatCode>0.00</c:formatCode>
                <c:ptCount val="9"/>
                <c:pt idx="0">
                  <c:v>135.7220413</c:v>
                </c:pt>
                <c:pt idx="1">
                  <c:v>260.01040039999998</c:v>
                </c:pt>
                <c:pt idx="2">
                  <c:v>32</c:v>
                </c:pt>
                <c:pt idx="3">
                  <c:v>143.2459533</c:v>
                </c:pt>
                <c:pt idx="4">
                  <c:v>59.000531000000002</c:v>
                </c:pt>
                <c:pt idx="5">
                  <c:v>149.00899999999999</c:v>
                </c:pt>
                <c:pt idx="6">
                  <c:v>100</c:v>
                </c:pt>
                <c:pt idx="7">
                  <c:v>285.38812789999997</c:v>
                </c:pt>
                <c:pt idx="8" formatCode="General">
                  <c:v>500</c:v>
                </c:pt>
              </c:numCache>
            </c:numRef>
          </c:val>
        </c:ser>
        <c:ser>
          <c:idx val="1"/>
          <c:order val="1"/>
          <c:spPr>
            <a:solidFill>
              <a:schemeClr val="accent5">
                <a:lumMod val="60000"/>
                <a:lumOff val="40000"/>
                <a:alpha val="4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5">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Sheet2!$A$31:$A$39</c:f>
              <c:strCache>
                <c:ptCount val="9"/>
                <c:pt idx="0">
                  <c:v>College (Boston Area)</c:v>
                </c:pt>
                <c:pt idx="1">
                  <c:v>Hospital</c:v>
                </c:pt>
                <c:pt idx="2">
                  <c:v>Hotel</c:v>
                </c:pt>
                <c:pt idx="3">
                  <c:v>Wholesale Trade</c:v>
                </c:pt>
                <c:pt idx="4">
                  <c:v>Warehouse</c:v>
                </c:pt>
                <c:pt idx="5">
                  <c:v>Retail</c:v>
                </c:pt>
                <c:pt idx="6">
                  <c:v>Supermarket</c:v>
                </c:pt>
                <c:pt idx="7">
                  <c:v>General Office</c:v>
                </c:pt>
                <c:pt idx="8">
                  <c:v>R&amp;D</c:v>
                </c:pt>
              </c:strCache>
            </c:strRef>
          </c:cat>
          <c:val>
            <c:numRef>
              <c:f>Sheet2!$C$31:$C$39</c:f>
              <c:numCache>
                <c:formatCode>0.00</c:formatCode>
                <c:ptCount val="9"/>
                <c:pt idx="0">
                  <c:v>80.34</c:v>
                </c:pt>
                <c:pt idx="1">
                  <c:v>131.85315</c:v>
                </c:pt>
                <c:pt idx="2">
                  <c:v>80.935469999999995</c:v>
                </c:pt>
                <c:pt idx="3">
                  <c:v>54.656910000000003</c:v>
                </c:pt>
                <c:pt idx="4">
                  <c:v>44.906399999999998</c:v>
                </c:pt>
                <c:pt idx="5">
                  <c:v>64.823220000000006</c:v>
                </c:pt>
                <c:pt idx="6">
                  <c:v>45.800370000000001</c:v>
                </c:pt>
                <c:pt idx="7">
                  <c:v>73.989999999999995</c:v>
                </c:pt>
              </c:numCache>
            </c:numRef>
          </c:val>
        </c:ser>
        <c:dLbls>
          <c:showLegendKey val="0"/>
          <c:showVal val="0"/>
          <c:showCatName val="0"/>
          <c:showSerName val="0"/>
          <c:showPercent val="0"/>
          <c:showBubbleSize val="0"/>
        </c:dLbls>
        <c:gapWidth val="80"/>
        <c:axId val="334388216"/>
        <c:axId val="334388608"/>
      </c:barChart>
      <c:catAx>
        <c:axId val="334388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34388608"/>
        <c:crosses val="autoZero"/>
        <c:auto val="1"/>
        <c:lblAlgn val="ctr"/>
        <c:lblOffset val="100"/>
        <c:noMultiLvlLbl val="0"/>
      </c:catAx>
      <c:valAx>
        <c:axId val="334388608"/>
        <c:scaling>
          <c:orientation val="minMax"/>
        </c:scaling>
        <c:delete val="1"/>
        <c:axPos val="b"/>
        <c:numFmt formatCode="0.00" sourceLinked="1"/>
        <c:majorTickMark val="none"/>
        <c:minorTickMark val="none"/>
        <c:tickLblPos val="nextTo"/>
        <c:crossAx val="334388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Summary!$A$108</c:f>
              <c:strCache>
                <c:ptCount val="1"/>
                <c:pt idx="0">
                  <c:v>Other</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Summary!$B$98:$D$98</c:f>
              <c:strCache>
                <c:ptCount val="3"/>
                <c:pt idx="0">
                  <c:v>Roxbury</c:v>
                </c:pt>
                <c:pt idx="1">
                  <c:v>Allston/Brighton</c:v>
                </c:pt>
                <c:pt idx="2">
                  <c:v>Fenway/Longwood/Mission Hill</c:v>
                </c:pt>
              </c:strCache>
            </c:strRef>
          </c:cat>
          <c:val>
            <c:numRef>
              <c:f>Summary!$B$108:$D$108</c:f>
              <c:numCache>
                <c:formatCode>0.0%</c:formatCode>
                <c:ptCount val="3"/>
                <c:pt idx="0">
                  <c:v>0.21714529732038013</c:v>
                </c:pt>
                <c:pt idx="1">
                  <c:v>0.22693439501471357</c:v>
                </c:pt>
                <c:pt idx="2">
                  <c:v>0.21545571943179498</c:v>
                </c:pt>
              </c:numCache>
            </c:numRef>
          </c:val>
        </c:ser>
        <c:ser>
          <c:idx val="1"/>
          <c:order val="1"/>
          <c:tx>
            <c:strRef>
              <c:f>Summary!$A$109</c:f>
              <c:strCache>
                <c:ptCount val="1"/>
                <c:pt idx="0">
                  <c:v>Government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Summary!$B$98:$D$98</c:f>
              <c:strCache>
                <c:ptCount val="3"/>
                <c:pt idx="0">
                  <c:v>Roxbury</c:v>
                </c:pt>
                <c:pt idx="1">
                  <c:v>Allston/Brighton</c:v>
                </c:pt>
                <c:pt idx="2">
                  <c:v>Fenway/Longwood/Mission Hill</c:v>
                </c:pt>
              </c:strCache>
            </c:strRef>
          </c:cat>
          <c:val>
            <c:numRef>
              <c:f>Summary!$B$109:$D$109</c:f>
              <c:numCache>
                <c:formatCode>0.0%</c:formatCode>
                <c:ptCount val="3"/>
                <c:pt idx="0">
                  <c:v>5.4926870929860157E-2</c:v>
                </c:pt>
                <c:pt idx="1">
                  <c:v>3.5554786221222087E-2</c:v>
                </c:pt>
                <c:pt idx="2">
                  <c:v>2.8410249439271392E-2</c:v>
                </c:pt>
              </c:numCache>
            </c:numRef>
          </c:val>
        </c:ser>
        <c:ser>
          <c:idx val="2"/>
          <c:order val="2"/>
          <c:tx>
            <c:strRef>
              <c:f>Summary!$A$110</c:f>
              <c:strCache>
                <c:ptCount val="1"/>
                <c:pt idx="0">
                  <c:v>Administrative and Waste Services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Summary!$B$98:$D$98</c:f>
              <c:strCache>
                <c:ptCount val="3"/>
                <c:pt idx="0">
                  <c:v>Roxbury</c:v>
                </c:pt>
                <c:pt idx="1">
                  <c:v>Allston/Brighton</c:v>
                </c:pt>
                <c:pt idx="2">
                  <c:v>Fenway/Longwood/Mission Hill</c:v>
                </c:pt>
              </c:strCache>
            </c:strRef>
          </c:cat>
          <c:val>
            <c:numRef>
              <c:f>Summary!$B$110:$D$110</c:f>
              <c:numCache>
                <c:formatCode>0.0%</c:formatCode>
                <c:ptCount val="3"/>
                <c:pt idx="0">
                  <c:v>9.0690722750080083E-2</c:v>
                </c:pt>
                <c:pt idx="1">
                  <c:v>5.321100917431193E-2</c:v>
                </c:pt>
                <c:pt idx="2">
                  <c:v>5.6480663358934279E-2</c:v>
                </c:pt>
              </c:numCache>
            </c:numRef>
          </c:val>
        </c:ser>
        <c:ser>
          <c:idx val="3"/>
          <c:order val="3"/>
          <c:tx>
            <c:strRef>
              <c:f>Summary!$A$111</c:f>
              <c:strCache>
                <c:ptCount val="1"/>
                <c:pt idx="0">
                  <c:v>Professional Services and Finance &amp; Insurance</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Summary!$B$98:$D$98</c:f>
              <c:strCache>
                <c:ptCount val="3"/>
                <c:pt idx="0">
                  <c:v>Roxbury</c:v>
                </c:pt>
                <c:pt idx="1">
                  <c:v>Allston/Brighton</c:v>
                </c:pt>
                <c:pt idx="2">
                  <c:v>Fenway/Longwood/Mission Hill</c:v>
                </c:pt>
              </c:strCache>
            </c:strRef>
          </c:cat>
          <c:val>
            <c:numRef>
              <c:f>Summary!$B$111:$D$111</c:f>
              <c:numCache>
                <c:formatCode>0.0%</c:formatCode>
                <c:ptCount val="3"/>
                <c:pt idx="0">
                  <c:v>9.3466424682395646E-2</c:v>
                </c:pt>
                <c:pt idx="1">
                  <c:v>0.21069759390687209</c:v>
                </c:pt>
                <c:pt idx="2">
                  <c:v>0.19098756201998232</c:v>
                </c:pt>
              </c:numCache>
            </c:numRef>
          </c:val>
        </c:ser>
        <c:ser>
          <c:idx val="4"/>
          <c:order val="4"/>
          <c:tx>
            <c:strRef>
              <c:f>Summary!$A$112</c:f>
              <c:strCache>
                <c:ptCount val="1"/>
                <c:pt idx="0">
                  <c:v>Educational Services</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Summary!$B$98:$D$98</c:f>
              <c:strCache>
                <c:ptCount val="3"/>
                <c:pt idx="0">
                  <c:v>Roxbury</c:v>
                </c:pt>
                <c:pt idx="1">
                  <c:v>Allston/Brighton</c:v>
                </c:pt>
                <c:pt idx="2">
                  <c:v>Fenway/Longwood/Mission Hill</c:v>
                </c:pt>
              </c:strCache>
            </c:strRef>
          </c:cat>
          <c:val>
            <c:numRef>
              <c:f>Summary!$B$112:$D$112</c:f>
              <c:numCache>
                <c:formatCode>0.0%</c:formatCode>
                <c:ptCount val="3"/>
                <c:pt idx="0">
                  <c:v>9.5441443365004805E-2</c:v>
                </c:pt>
                <c:pt idx="1">
                  <c:v>0.12961744850268306</c:v>
                </c:pt>
                <c:pt idx="2">
                  <c:v>0.12777815537279957</c:v>
                </c:pt>
              </c:numCache>
            </c:numRef>
          </c:val>
        </c:ser>
        <c:ser>
          <c:idx val="5"/>
          <c:order val="5"/>
          <c:tx>
            <c:strRef>
              <c:f>Summary!$A$113</c:f>
              <c:strCache>
                <c:ptCount val="1"/>
                <c:pt idx="0">
                  <c:v>Accommodation, Food, and Retail Services</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Summary!$B$98:$D$98</c:f>
              <c:strCache>
                <c:ptCount val="3"/>
                <c:pt idx="0">
                  <c:v>Roxbury</c:v>
                </c:pt>
                <c:pt idx="1">
                  <c:v>Allston/Brighton</c:v>
                </c:pt>
                <c:pt idx="2">
                  <c:v>Fenway/Longwood/Mission Hill</c:v>
                </c:pt>
              </c:strCache>
            </c:strRef>
          </c:cat>
          <c:val>
            <c:numRef>
              <c:f>Summary!$B$113:$D$113</c:f>
              <c:numCache>
                <c:formatCode>0.0%</c:formatCode>
                <c:ptCount val="3"/>
                <c:pt idx="0">
                  <c:v>0.21303512330522051</c:v>
                </c:pt>
                <c:pt idx="1">
                  <c:v>0.17964341353643759</c:v>
                </c:pt>
                <c:pt idx="2">
                  <c:v>0.17705430571603342</c:v>
                </c:pt>
              </c:numCache>
            </c:numRef>
          </c:val>
        </c:ser>
        <c:ser>
          <c:idx val="6"/>
          <c:order val="6"/>
          <c:tx>
            <c:strRef>
              <c:f>Summary!$A$114</c:f>
              <c:strCache>
                <c:ptCount val="1"/>
                <c:pt idx="0">
                  <c:v>Health Care and Social Assistance</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Summary!$B$98:$D$98</c:f>
              <c:strCache>
                <c:ptCount val="3"/>
                <c:pt idx="0">
                  <c:v>Roxbury</c:v>
                </c:pt>
                <c:pt idx="1">
                  <c:v>Allston/Brighton</c:v>
                </c:pt>
                <c:pt idx="2">
                  <c:v>Fenway/Longwood/Mission Hill</c:v>
                </c:pt>
              </c:strCache>
            </c:strRef>
          </c:cat>
          <c:val>
            <c:numRef>
              <c:f>Summary!$B$114:$D$114</c:f>
              <c:numCache>
                <c:formatCode>0.0%</c:formatCode>
                <c:ptCount val="3"/>
                <c:pt idx="0">
                  <c:v>0.23529411764705879</c:v>
                </c:pt>
                <c:pt idx="1">
                  <c:v>0.16434135364375974</c:v>
                </c:pt>
                <c:pt idx="2">
                  <c:v>0.203833344661184</c:v>
                </c:pt>
              </c:numCache>
            </c:numRef>
          </c:val>
        </c:ser>
        <c:dLbls>
          <c:dLblPos val="ctr"/>
          <c:showLegendKey val="0"/>
          <c:showVal val="1"/>
          <c:showCatName val="0"/>
          <c:showSerName val="0"/>
          <c:showPercent val="0"/>
          <c:showBubbleSize val="0"/>
        </c:dLbls>
        <c:gapWidth val="150"/>
        <c:overlap val="100"/>
        <c:axId val="252935808"/>
        <c:axId val="336332152"/>
      </c:barChart>
      <c:catAx>
        <c:axId val="25293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36332152"/>
        <c:crosses val="autoZero"/>
        <c:auto val="1"/>
        <c:lblAlgn val="ctr"/>
        <c:lblOffset val="100"/>
        <c:noMultiLvlLbl val="0"/>
      </c:catAx>
      <c:valAx>
        <c:axId val="336332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52935808"/>
        <c:crosses val="autoZero"/>
        <c:crossBetween val="between"/>
      </c:valAx>
      <c:spPr>
        <a:noFill/>
        <a:ln>
          <a:noFill/>
        </a:ln>
        <a:effectLst/>
      </c:spPr>
    </c:plotArea>
    <c:legend>
      <c:legendPos val="r"/>
      <c:layout>
        <c:manualLayout>
          <c:xMode val="edge"/>
          <c:yMode val="edge"/>
          <c:x val="0.67958370376710431"/>
          <c:y val="7.833688963455486E-2"/>
          <c:w val="0.31384167200459429"/>
          <c:h val="0.8433259955297575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Summary!$A$108</c:f>
              <c:strCache>
                <c:ptCount val="1"/>
                <c:pt idx="0">
                  <c:v>Other</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Summary!$B$98:$D$98</c:f>
              <c:strCache>
                <c:ptCount val="3"/>
                <c:pt idx="0">
                  <c:v>Roxbury</c:v>
                </c:pt>
                <c:pt idx="1">
                  <c:v>Allston/Brighton</c:v>
                </c:pt>
                <c:pt idx="2">
                  <c:v>Fenway/Longwood/Mission Hill</c:v>
                </c:pt>
              </c:strCache>
            </c:strRef>
          </c:cat>
          <c:val>
            <c:numRef>
              <c:f>Summary!$B$108:$D$108</c:f>
              <c:numCache>
                <c:formatCode>0.0%</c:formatCode>
                <c:ptCount val="3"/>
                <c:pt idx="0">
                  <c:v>0.21714529732038013</c:v>
                </c:pt>
                <c:pt idx="1">
                  <c:v>0.22693439501471357</c:v>
                </c:pt>
                <c:pt idx="2">
                  <c:v>0.21545571943179498</c:v>
                </c:pt>
              </c:numCache>
            </c:numRef>
          </c:val>
        </c:ser>
        <c:ser>
          <c:idx val="1"/>
          <c:order val="1"/>
          <c:tx>
            <c:strRef>
              <c:f>Summary!$A$109</c:f>
              <c:strCache>
                <c:ptCount val="1"/>
                <c:pt idx="0">
                  <c:v>Government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Summary!$B$98:$D$98</c:f>
              <c:strCache>
                <c:ptCount val="3"/>
                <c:pt idx="0">
                  <c:v>Roxbury</c:v>
                </c:pt>
                <c:pt idx="1">
                  <c:v>Allston/Brighton</c:v>
                </c:pt>
                <c:pt idx="2">
                  <c:v>Fenway/Longwood/Mission Hill</c:v>
                </c:pt>
              </c:strCache>
            </c:strRef>
          </c:cat>
          <c:val>
            <c:numRef>
              <c:f>Summary!$B$109:$D$109</c:f>
              <c:numCache>
                <c:formatCode>0.0%</c:formatCode>
                <c:ptCount val="3"/>
                <c:pt idx="0">
                  <c:v>5.4926870929860157E-2</c:v>
                </c:pt>
                <c:pt idx="1">
                  <c:v>3.5554786221222087E-2</c:v>
                </c:pt>
                <c:pt idx="2">
                  <c:v>2.8410249439271392E-2</c:v>
                </c:pt>
              </c:numCache>
            </c:numRef>
          </c:val>
        </c:ser>
        <c:ser>
          <c:idx val="2"/>
          <c:order val="2"/>
          <c:tx>
            <c:strRef>
              <c:f>Summary!$A$110</c:f>
              <c:strCache>
                <c:ptCount val="1"/>
                <c:pt idx="0">
                  <c:v>Administrative and Waste Services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Summary!$B$98:$D$98</c:f>
              <c:strCache>
                <c:ptCount val="3"/>
                <c:pt idx="0">
                  <c:v>Roxbury</c:v>
                </c:pt>
                <c:pt idx="1">
                  <c:v>Allston/Brighton</c:v>
                </c:pt>
                <c:pt idx="2">
                  <c:v>Fenway/Longwood/Mission Hill</c:v>
                </c:pt>
              </c:strCache>
            </c:strRef>
          </c:cat>
          <c:val>
            <c:numRef>
              <c:f>Summary!$B$110:$D$110</c:f>
              <c:numCache>
                <c:formatCode>0.0%</c:formatCode>
                <c:ptCount val="3"/>
                <c:pt idx="0">
                  <c:v>9.0690722750080083E-2</c:v>
                </c:pt>
                <c:pt idx="1">
                  <c:v>5.321100917431193E-2</c:v>
                </c:pt>
                <c:pt idx="2">
                  <c:v>5.6480663358934279E-2</c:v>
                </c:pt>
              </c:numCache>
            </c:numRef>
          </c:val>
        </c:ser>
        <c:ser>
          <c:idx val="3"/>
          <c:order val="3"/>
          <c:tx>
            <c:strRef>
              <c:f>Summary!$A$111</c:f>
              <c:strCache>
                <c:ptCount val="1"/>
                <c:pt idx="0">
                  <c:v>Professional Services and Finance &amp; Insurance</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Summary!$B$98:$D$98</c:f>
              <c:strCache>
                <c:ptCount val="3"/>
                <c:pt idx="0">
                  <c:v>Roxbury</c:v>
                </c:pt>
                <c:pt idx="1">
                  <c:v>Allston/Brighton</c:v>
                </c:pt>
                <c:pt idx="2">
                  <c:v>Fenway/Longwood/Mission Hill</c:v>
                </c:pt>
              </c:strCache>
            </c:strRef>
          </c:cat>
          <c:val>
            <c:numRef>
              <c:f>Summary!$B$111:$D$111</c:f>
              <c:numCache>
                <c:formatCode>0.0%</c:formatCode>
                <c:ptCount val="3"/>
                <c:pt idx="0">
                  <c:v>9.3466424682395646E-2</c:v>
                </c:pt>
                <c:pt idx="1">
                  <c:v>0.21069759390687209</c:v>
                </c:pt>
                <c:pt idx="2">
                  <c:v>0.19098756201998232</c:v>
                </c:pt>
              </c:numCache>
            </c:numRef>
          </c:val>
        </c:ser>
        <c:ser>
          <c:idx val="4"/>
          <c:order val="4"/>
          <c:tx>
            <c:strRef>
              <c:f>Summary!$A$112</c:f>
              <c:strCache>
                <c:ptCount val="1"/>
                <c:pt idx="0">
                  <c:v>Educational Services</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Summary!$B$98:$D$98</c:f>
              <c:strCache>
                <c:ptCount val="3"/>
                <c:pt idx="0">
                  <c:v>Roxbury</c:v>
                </c:pt>
                <c:pt idx="1">
                  <c:v>Allston/Brighton</c:v>
                </c:pt>
                <c:pt idx="2">
                  <c:v>Fenway/Longwood/Mission Hill</c:v>
                </c:pt>
              </c:strCache>
            </c:strRef>
          </c:cat>
          <c:val>
            <c:numRef>
              <c:f>Summary!$B$112:$D$112</c:f>
              <c:numCache>
                <c:formatCode>0.0%</c:formatCode>
                <c:ptCount val="3"/>
                <c:pt idx="0">
                  <c:v>9.5441443365004805E-2</c:v>
                </c:pt>
                <c:pt idx="1">
                  <c:v>0.12961744850268306</c:v>
                </c:pt>
                <c:pt idx="2">
                  <c:v>0.12777815537279957</c:v>
                </c:pt>
              </c:numCache>
            </c:numRef>
          </c:val>
        </c:ser>
        <c:ser>
          <c:idx val="5"/>
          <c:order val="5"/>
          <c:tx>
            <c:strRef>
              <c:f>Summary!$A$113</c:f>
              <c:strCache>
                <c:ptCount val="1"/>
                <c:pt idx="0">
                  <c:v>Accommodation, Food, and Retail Services</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Summary!$B$98:$D$98</c:f>
              <c:strCache>
                <c:ptCount val="3"/>
                <c:pt idx="0">
                  <c:v>Roxbury</c:v>
                </c:pt>
                <c:pt idx="1">
                  <c:v>Allston/Brighton</c:v>
                </c:pt>
                <c:pt idx="2">
                  <c:v>Fenway/Longwood/Mission Hill</c:v>
                </c:pt>
              </c:strCache>
            </c:strRef>
          </c:cat>
          <c:val>
            <c:numRef>
              <c:f>Summary!$B$113:$D$113</c:f>
              <c:numCache>
                <c:formatCode>0.0%</c:formatCode>
                <c:ptCount val="3"/>
                <c:pt idx="0">
                  <c:v>0.21303512330522051</c:v>
                </c:pt>
                <c:pt idx="1">
                  <c:v>0.17964341353643759</c:v>
                </c:pt>
                <c:pt idx="2">
                  <c:v>0.17705430571603342</c:v>
                </c:pt>
              </c:numCache>
            </c:numRef>
          </c:val>
        </c:ser>
        <c:ser>
          <c:idx val="6"/>
          <c:order val="6"/>
          <c:tx>
            <c:strRef>
              <c:f>Summary!$A$114</c:f>
              <c:strCache>
                <c:ptCount val="1"/>
                <c:pt idx="0">
                  <c:v>Health Care and Social Assistance</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Summary!$B$98:$D$98</c:f>
              <c:strCache>
                <c:ptCount val="3"/>
                <c:pt idx="0">
                  <c:v>Roxbury</c:v>
                </c:pt>
                <c:pt idx="1">
                  <c:v>Allston/Brighton</c:v>
                </c:pt>
                <c:pt idx="2">
                  <c:v>Fenway/Longwood/Mission Hill</c:v>
                </c:pt>
              </c:strCache>
            </c:strRef>
          </c:cat>
          <c:val>
            <c:numRef>
              <c:f>Summary!$B$114:$D$114</c:f>
              <c:numCache>
                <c:formatCode>0.0%</c:formatCode>
                <c:ptCount val="3"/>
                <c:pt idx="0">
                  <c:v>0.23529411764705879</c:v>
                </c:pt>
                <c:pt idx="1">
                  <c:v>0.16434135364375974</c:v>
                </c:pt>
                <c:pt idx="2">
                  <c:v>0.203833344661184</c:v>
                </c:pt>
              </c:numCache>
            </c:numRef>
          </c:val>
        </c:ser>
        <c:dLbls>
          <c:dLblPos val="ctr"/>
          <c:showLegendKey val="0"/>
          <c:showVal val="1"/>
          <c:showCatName val="0"/>
          <c:showSerName val="0"/>
          <c:showPercent val="0"/>
          <c:showBubbleSize val="0"/>
        </c:dLbls>
        <c:gapWidth val="150"/>
        <c:overlap val="100"/>
        <c:axId val="336332544"/>
        <c:axId val="253271352"/>
      </c:barChart>
      <c:catAx>
        <c:axId val="336332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53271352"/>
        <c:crosses val="autoZero"/>
        <c:auto val="1"/>
        <c:lblAlgn val="ctr"/>
        <c:lblOffset val="100"/>
        <c:noMultiLvlLbl val="0"/>
      </c:catAx>
      <c:valAx>
        <c:axId val="2532713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36332544"/>
        <c:crosses val="autoZero"/>
        <c:crossBetween val="between"/>
      </c:valAx>
      <c:spPr>
        <a:noFill/>
        <a:ln>
          <a:noFill/>
        </a:ln>
        <a:effectLst/>
      </c:spPr>
    </c:plotArea>
    <c:legend>
      <c:legendPos val="r"/>
      <c:layout>
        <c:manualLayout>
          <c:xMode val="edge"/>
          <c:yMode val="edge"/>
          <c:x val="0.67958370376710431"/>
          <c:y val="7.833688963455486E-2"/>
          <c:w val="0.31384167200459429"/>
          <c:h val="0.8433259955297575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Summary!$A$99</c:f>
              <c:strCache>
                <c:ptCount val="1"/>
                <c:pt idx="0">
                  <c:v>Other</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Summary!$B$88:$D$88</c:f>
              <c:strCache>
                <c:ptCount val="3"/>
                <c:pt idx="0">
                  <c:v>Roxbury</c:v>
                </c:pt>
                <c:pt idx="1">
                  <c:v>Allston/Brighton</c:v>
                </c:pt>
                <c:pt idx="2">
                  <c:v>Fenway/Longwood/Mission Hill</c:v>
                </c:pt>
              </c:strCache>
            </c:strRef>
          </c:cat>
          <c:val>
            <c:numRef>
              <c:f>Summary!$B$99:$D$99</c:f>
              <c:numCache>
                <c:formatCode>0.0%</c:formatCode>
                <c:ptCount val="3"/>
                <c:pt idx="0">
                  <c:v>0.2116599054828322</c:v>
                </c:pt>
                <c:pt idx="1">
                  <c:v>0.20184530585345395</c:v>
                </c:pt>
                <c:pt idx="2">
                  <c:v>8.6843669793947531E-2</c:v>
                </c:pt>
              </c:numCache>
            </c:numRef>
          </c:val>
        </c:ser>
        <c:ser>
          <c:idx val="1"/>
          <c:order val="1"/>
          <c:tx>
            <c:strRef>
              <c:f>Summary!$A$100</c:f>
              <c:strCache>
                <c:ptCount val="1"/>
                <c:pt idx="0">
                  <c:v>Professional Services and Finance &amp; Insurance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Summary!$B$88:$D$88</c:f>
              <c:strCache>
                <c:ptCount val="3"/>
                <c:pt idx="0">
                  <c:v>Roxbury</c:v>
                </c:pt>
                <c:pt idx="1">
                  <c:v>Allston/Brighton</c:v>
                </c:pt>
                <c:pt idx="2">
                  <c:v>Fenway/Longwood/Mission Hill</c:v>
                </c:pt>
              </c:strCache>
            </c:strRef>
          </c:cat>
          <c:val>
            <c:numRef>
              <c:f>Summary!$B$100:$D$100</c:f>
              <c:numCache>
                <c:formatCode>0.0%</c:formatCode>
                <c:ptCount val="3"/>
                <c:pt idx="0">
                  <c:v>6.0265149930994098E-2</c:v>
                </c:pt>
                <c:pt idx="1">
                  <c:v>4.373614522796717E-2</c:v>
                </c:pt>
                <c:pt idx="2">
                  <c:v>8.9729275118541812E-2</c:v>
                </c:pt>
              </c:numCache>
            </c:numRef>
          </c:val>
        </c:ser>
        <c:ser>
          <c:idx val="2"/>
          <c:order val="2"/>
          <c:tx>
            <c:strRef>
              <c:f>Summary!$A$101</c:f>
              <c:strCache>
                <c:ptCount val="1"/>
                <c:pt idx="0">
                  <c:v>Accommodation, Food, and Retail Services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Summary!$B$88:$D$88</c:f>
              <c:strCache>
                <c:ptCount val="3"/>
                <c:pt idx="0">
                  <c:v>Roxbury</c:v>
                </c:pt>
                <c:pt idx="1">
                  <c:v>Allston/Brighton</c:v>
                </c:pt>
                <c:pt idx="2">
                  <c:v>Fenway/Longwood/Mission Hill</c:v>
                </c:pt>
              </c:strCache>
            </c:strRef>
          </c:cat>
          <c:val>
            <c:numRef>
              <c:f>Summary!$B$101:$D$101</c:f>
              <c:numCache>
                <c:formatCode>0.0%</c:formatCode>
                <c:ptCount val="3"/>
                <c:pt idx="0">
                  <c:v>7.4233616327213411E-2</c:v>
                </c:pt>
                <c:pt idx="1">
                  <c:v>0.16383080702174824</c:v>
                </c:pt>
                <c:pt idx="2">
                  <c:v>0.11211809231036933</c:v>
                </c:pt>
              </c:numCache>
            </c:numRef>
          </c:val>
        </c:ser>
        <c:ser>
          <c:idx val="3"/>
          <c:order val="3"/>
          <c:tx>
            <c:strRef>
              <c:f>Summary!$A$102</c:f>
              <c:strCache>
                <c:ptCount val="1"/>
                <c:pt idx="0">
                  <c:v>Administrative and Waste Services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Summary!$B$88:$D$88</c:f>
              <c:strCache>
                <c:ptCount val="3"/>
                <c:pt idx="0">
                  <c:v>Roxbury</c:v>
                </c:pt>
                <c:pt idx="1">
                  <c:v>Allston/Brighton</c:v>
                </c:pt>
                <c:pt idx="2">
                  <c:v>Fenway/Longwood/Mission Hill</c:v>
                </c:pt>
              </c:strCache>
            </c:strRef>
          </c:cat>
          <c:val>
            <c:numRef>
              <c:f>Summary!$B$102:$D$102</c:f>
              <c:numCache>
                <c:formatCode>0.0%</c:formatCode>
                <c:ptCount val="3"/>
                <c:pt idx="0">
                  <c:v>9.2175149512776541E-2</c:v>
                </c:pt>
                <c:pt idx="1">
                  <c:v>5.5808519561440298E-2</c:v>
                </c:pt>
                <c:pt idx="2">
                  <c:v>7.9172889810478087E-3</c:v>
                </c:pt>
              </c:numCache>
            </c:numRef>
          </c:val>
        </c:ser>
        <c:ser>
          <c:idx val="4"/>
          <c:order val="4"/>
          <c:tx>
            <c:strRef>
              <c:f>Summary!$A$103</c:f>
              <c:strCache>
                <c:ptCount val="1"/>
                <c:pt idx="0">
                  <c:v>Government</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Summary!$B$88:$D$88</c:f>
              <c:strCache>
                <c:ptCount val="3"/>
                <c:pt idx="0">
                  <c:v>Roxbury</c:v>
                </c:pt>
                <c:pt idx="1">
                  <c:v>Allston/Brighton</c:v>
                </c:pt>
                <c:pt idx="2">
                  <c:v>Fenway/Longwood/Mission Hill</c:v>
                </c:pt>
              </c:strCache>
            </c:strRef>
          </c:cat>
          <c:val>
            <c:numRef>
              <c:f>Summary!$B$103:$D$103</c:f>
              <c:numCache>
                <c:formatCode>0.0%</c:formatCode>
                <c:ptCount val="3"/>
                <c:pt idx="0">
                  <c:v>0.15536782234118188</c:v>
                </c:pt>
                <c:pt idx="1">
                  <c:v>1.6176382481576897E-3</c:v>
                </c:pt>
                <c:pt idx="2">
                  <c:v>4.3501587807954989E-5</c:v>
                </c:pt>
              </c:numCache>
            </c:numRef>
          </c:val>
        </c:ser>
        <c:ser>
          <c:idx val="5"/>
          <c:order val="5"/>
          <c:tx>
            <c:strRef>
              <c:f>Summary!$A$104</c:f>
              <c:strCache>
                <c:ptCount val="1"/>
                <c:pt idx="0">
                  <c:v>Health Care and Social Assistance</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Summary!$B$88:$D$88</c:f>
              <c:strCache>
                <c:ptCount val="3"/>
                <c:pt idx="0">
                  <c:v>Roxbury</c:v>
                </c:pt>
                <c:pt idx="1">
                  <c:v>Allston/Brighton</c:v>
                </c:pt>
                <c:pt idx="2">
                  <c:v>Fenway/Longwood/Mission Hill</c:v>
                </c:pt>
              </c:strCache>
            </c:strRef>
          </c:cat>
          <c:val>
            <c:numRef>
              <c:f>Summary!$B$104:$D$104</c:f>
              <c:numCache>
                <c:formatCode>0.0%</c:formatCode>
                <c:ptCount val="3"/>
                <c:pt idx="0">
                  <c:v>0.16900171469198277</c:v>
                </c:pt>
                <c:pt idx="1">
                  <c:v>0.19606374692948295</c:v>
                </c:pt>
                <c:pt idx="2">
                  <c:v>0.5360120644403521</c:v>
                </c:pt>
              </c:numCache>
            </c:numRef>
          </c:val>
        </c:ser>
        <c:ser>
          <c:idx val="6"/>
          <c:order val="6"/>
          <c:tx>
            <c:strRef>
              <c:f>Summary!$A$105</c:f>
              <c:strCache>
                <c:ptCount val="1"/>
                <c:pt idx="0">
                  <c:v>Educational Services</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Summary!$B$88:$D$88</c:f>
              <c:strCache>
                <c:ptCount val="3"/>
                <c:pt idx="0">
                  <c:v>Roxbury</c:v>
                </c:pt>
                <c:pt idx="1">
                  <c:v>Allston/Brighton</c:v>
                </c:pt>
                <c:pt idx="2">
                  <c:v>Fenway/Longwood/Mission Hill</c:v>
                </c:pt>
              </c:strCache>
            </c:strRef>
          </c:cat>
          <c:val>
            <c:numRef>
              <c:f>Summary!$B$105:$D$105</c:f>
              <c:numCache>
                <c:formatCode>0.0%</c:formatCode>
                <c:ptCount val="3"/>
                <c:pt idx="0">
                  <c:v>0.23729664171301912</c:v>
                </c:pt>
                <c:pt idx="1">
                  <c:v>0.33709783715774966</c:v>
                </c:pt>
                <c:pt idx="2">
                  <c:v>0.16733610776793353</c:v>
                </c:pt>
              </c:numCache>
            </c:numRef>
          </c:val>
        </c:ser>
        <c:dLbls>
          <c:dLblPos val="ctr"/>
          <c:showLegendKey val="0"/>
          <c:showVal val="1"/>
          <c:showCatName val="0"/>
          <c:showSerName val="0"/>
          <c:showPercent val="0"/>
          <c:showBubbleSize val="0"/>
        </c:dLbls>
        <c:gapWidth val="150"/>
        <c:overlap val="100"/>
        <c:axId val="340819056"/>
        <c:axId val="340819448"/>
      </c:barChart>
      <c:catAx>
        <c:axId val="340819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40819448"/>
        <c:crosses val="autoZero"/>
        <c:auto val="1"/>
        <c:lblAlgn val="ctr"/>
        <c:lblOffset val="100"/>
        <c:noMultiLvlLbl val="0"/>
      </c:catAx>
      <c:valAx>
        <c:axId val="3408194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40819056"/>
        <c:crosses val="autoZero"/>
        <c:crossBetween val="between"/>
      </c:valAx>
      <c:spPr>
        <a:noFill/>
        <a:ln>
          <a:noFill/>
        </a:ln>
        <a:effectLst/>
      </c:spPr>
    </c:plotArea>
    <c:legend>
      <c:legendPos val="r"/>
      <c:layout>
        <c:manualLayout>
          <c:xMode val="edge"/>
          <c:yMode val="edge"/>
          <c:x val="0.68426094993939712"/>
          <c:y val="0.10824863413627947"/>
          <c:w val="0.30909453178817764"/>
          <c:h val="0.7807364806010649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Summary!$A$99</c:f>
              <c:strCache>
                <c:ptCount val="1"/>
                <c:pt idx="0">
                  <c:v>Other</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Summary!$B$88:$D$88</c:f>
              <c:strCache>
                <c:ptCount val="3"/>
                <c:pt idx="0">
                  <c:v>Roxbury</c:v>
                </c:pt>
                <c:pt idx="1">
                  <c:v>Allston/Brighton</c:v>
                </c:pt>
                <c:pt idx="2">
                  <c:v>Fenway/Longwood/Mission Hill</c:v>
                </c:pt>
              </c:strCache>
            </c:strRef>
          </c:cat>
          <c:val>
            <c:numRef>
              <c:f>Summary!$B$99:$D$99</c:f>
              <c:numCache>
                <c:formatCode>0.0%</c:formatCode>
                <c:ptCount val="3"/>
                <c:pt idx="0">
                  <c:v>0.2116599054828322</c:v>
                </c:pt>
                <c:pt idx="1">
                  <c:v>0.20184530585345395</c:v>
                </c:pt>
                <c:pt idx="2">
                  <c:v>8.6843669793947531E-2</c:v>
                </c:pt>
              </c:numCache>
            </c:numRef>
          </c:val>
        </c:ser>
        <c:ser>
          <c:idx val="1"/>
          <c:order val="1"/>
          <c:tx>
            <c:strRef>
              <c:f>Summary!$A$100</c:f>
              <c:strCache>
                <c:ptCount val="1"/>
                <c:pt idx="0">
                  <c:v>Professional Services and Finance &amp; Insurance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Summary!$B$88:$D$88</c:f>
              <c:strCache>
                <c:ptCount val="3"/>
                <c:pt idx="0">
                  <c:v>Roxbury</c:v>
                </c:pt>
                <c:pt idx="1">
                  <c:v>Allston/Brighton</c:v>
                </c:pt>
                <c:pt idx="2">
                  <c:v>Fenway/Longwood/Mission Hill</c:v>
                </c:pt>
              </c:strCache>
            </c:strRef>
          </c:cat>
          <c:val>
            <c:numRef>
              <c:f>Summary!$B$100:$D$100</c:f>
              <c:numCache>
                <c:formatCode>0.0%</c:formatCode>
                <c:ptCount val="3"/>
                <c:pt idx="0">
                  <c:v>6.0265149930994098E-2</c:v>
                </c:pt>
                <c:pt idx="1">
                  <c:v>4.373614522796717E-2</c:v>
                </c:pt>
                <c:pt idx="2">
                  <c:v>8.9729275118541812E-2</c:v>
                </c:pt>
              </c:numCache>
            </c:numRef>
          </c:val>
        </c:ser>
        <c:ser>
          <c:idx val="2"/>
          <c:order val="2"/>
          <c:tx>
            <c:strRef>
              <c:f>Summary!$A$101</c:f>
              <c:strCache>
                <c:ptCount val="1"/>
                <c:pt idx="0">
                  <c:v>Accommodation, Food, and Retail Services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Summary!$B$88:$D$88</c:f>
              <c:strCache>
                <c:ptCount val="3"/>
                <c:pt idx="0">
                  <c:v>Roxbury</c:v>
                </c:pt>
                <c:pt idx="1">
                  <c:v>Allston/Brighton</c:v>
                </c:pt>
                <c:pt idx="2">
                  <c:v>Fenway/Longwood/Mission Hill</c:v>
                </c:pt>
              </c:strCache>
            </c:strRef>
          </c:cat>
          <c:val>
            <c:numRef>
              <c:f>Summary!$B$101:$D$101</c:f>
              <c:numCache>
                <c:formatCode>0.0%</c:formatCode>
                <c:ptCount val="3"/>
                <c:pt idx="0">
                  <c:v>7.4233616327213411E-2</c:v>
                </c:pt>
                <c:pt idx="1">
                  <c:v>0.16383080702174824</c:v>
                </c:pt>
                <c:pt idx="2">
                  <c:v>0.11211809231036933</c:v>
                </c:pt>
              </c:numCache>
            </c:numRef>
          </c:val>
        </c:ser>
        <c:ser>
          <c:idx val="3"/>
          <c:order val="3"/>
          <c:tx>
            <c:strRef>
              <c:f>Summary!$A$102</c:f>
              <c:strCache>
                <c:ptCount val="1"/>
                <c:pt idx="0">
                  <c:v>Administrative and Waste Services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Summary!$B$88:$D$88</c:f>
              <c:strCache>
                <c:ptCount val="3"/>
                <c:pt idx="0">
                  <c:v>Roxbury</c:v>
                </c:pt>
                <c:pt idx="1">
                  <c:v>Allston/Brighton</c:v>
                </c:pt>
                <c:pt idx="2">
                  <c:v>Fenway/Longwood/Mission Hill</c:v>
                </c:pt>
              </c:strCache>
            </c:strRef>
          </c:cat>
          <c:val>
            <c:numRef>
              <c:f>Summary!$B$102:$D$102</c:f>
              <c:numCache>
                <c:formatCode>0.0%</c:formatCode>
                <c:ptCount val="3"/>
                <c:pt idx="0">
                  <c:v>9.2175149512776541E-2</c:v>
                </c:pt>
                <c:pt idx="1">
                  <c:v>5.5808519561440298E-2</c:v>
                </c:pt>
                <c:pt idx="2">
                  <c:v>7.9172889810478087E-3</c:v>
                </c:pt>
              </c:numCache>
            </c:numRef>
          </c:val>
        </c:ser>
        <c:ser>
          <c:idx val="4"/>
          <c:order val="4"/>
          <c:tx>
            <c:strRef>
              <c:f>Summary!$A$103</c:f>
              <c:strCache>
                <c:ptCount val="1"/>
                <c:pt idx="0">
                  <c:v>Government</c:v>
                </c:pt>
              </c:strCache>
            </c:strRef>
          </c:tx>
          <c:spPr>
            <a:solidFill>
              <a:schemeClr val="accent3">
                <a:lumMod val="60000"/>
              </a:schemeClr>
            </a:solidFill>
            <a:ln>
              <a:noFill/>
            </a:ln>
            <a:effectLst/>
          </c:spPr>
          <c:invertIfNegative val="0"/>
          <c:dLbls>
            <c:dLbl>
              <c:idx val="1"/>
              <c:layout>
                <c:manualLayout>
                  <c:x val="-4.0604920371093665E-17"/>
                  <c:y val="-2.3704378404004734E-2"/>
                </c:manualLayout>
              </c:layout>
              <c:spPr>
                <a:noFill/>
                <a:ln>
                  <a:noFill/>
                </a:ln>
                <a:effectLst/>
              </c:spPr>
              <c:txPr>
                <a:bodyPr rot="0" spcFirstLastPara="1" vertOverflow="ellipsis" vert="horz" wrap="square" lIns="38100" tIns="19050" rIns="38100" bIns="19050" anchor="ctr" anchorCtr="0">
                  <a:spAutoFit/>
                </a:bodyPr>
                <a:lstStyle/>
                <a:p>
                  <a:pPr algn="ctr">
                    <a:defRPr lang="en-US" sz="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2"/>
              <c:layout>
                <c:manualLayout>
                  <c:x val="0"/>
                  <c:y val="-4.7408756808009468E-2"/>
                </c:manualLayout>
              </c:layout>
              <c:spPr>
                <a:noFill/>
                <a:ln>
                  <a:noFill/>
                </a:ln>
                <a:effectLst/>
              </c:spPr>
              <c:txPr>
                <a:bodyPr rot="0" spcFirstLastPara="1" vertOverflow="ellipsis" vert="horz" wrap="square" lIns="38100" tIns="19050" rIns="38100" bIns="19050" anchor="ctr" anchorCtr="0">
                  <a:spAutoFit/>
                </a:bodyPr>
                <a:lstStyle/>
                <a:p>
                  <a:pPr algn="ctr">
                    <a:defRPr lang="en-US" sz="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Summary!$B$88:$D$88</c:f>
              <c:strCache>
                <c:ptCount val="3"/>
                <c:pt idx="0">
                  <c:v>Roxbury</c:v>
                </c:pt>
                <c:pt idx="1">
                  <c:v>Allston/Brighton</c:v>
                </c:pt>
                <c:pt idx="2">
                  <c:v>Fenway/Longwood/Mission Hill</c:v>
                </c:pt>
              </c:strCache>
            </c:strRef>
          </c:cat>
          <c:val>
            <c:numRef>
              <c:f>Summary!$B$103:$D$103</c:f>
              <c:numCache>
                <c:formatCode>0.0%</c:formatCode>
                <c:ptCount val="3"/>
                <c:pt idx="0">
                  <c:v>0.15536782234118188</c:v>
                </c:pt>
                <c:pt idx="1">
                  <c:v>1.6176382481576897E-3</c:v>
                </c:pt>
                <c:pt idx="2">
                  <c:v>4.3501587807954989E-5</c:v>
                </c:pt>
              </c:numCache>
            </c:numRef>
          </c:val>
        </c:ser>
        <c:ser>
          <c:idx val="5"/>
          <c:order val="5"/>
          <c:tx>
            <c:strRef>
              <c:f>Summary!$A$104</c:f>
              <c:strCache>
                <c:ptCount val="1"/>
                <c:pt idx="0">
                  <c:v>Health Care and Social Assistance</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Summary!$B$88:$D$88</c:f>
              <c:strCache>
                <c:ptCount val="3"/>
                <c:pt idx="0">
                  <c:v>Roxbury</c:v>
                </c:pt>
                <c:pt idx="1">
                  <c:v>Allston/Brighton</c:v>
                </c:pt>
                <c:pt idx="2">
                  <c:v>Fenway/Longwood/Mission Hill</c:v>
                </c:pt>
              </c:strCache>
            </c:strRef>
          </c:cat>
          <c:val>
            <c:numRef>
              <c:f>Summary!$B$104:$D$104</c:f>
              <c:numCache>
                <c:formatCode>0.0%</c:formatCode>
                <c:ptCount val="3"/>
                <c:pt idx="0">
                  <c:v>0.16900171469198277</c:v>
                </c:pt>
                <c:pt idx="1">
                  <c:v>0.19606374692948295</c:v>
                </c:pt>
                <c:pt idx="2">
                  <c:v>0.5360120644403521</c:v>
                </c:pt>
              </c:numCache>
            </c:numRef>
          </c:val>
        </c:ser>
        <c:ser>
          <c:idx val="6"/>
          <c:order val="6"/>
          <c:tx>
            <c:strRef>
              <c:f>Summary!$A$105</c:f>
              <c:strCache>
                <c:ptCount val="1"/>
                <c:pt idx="0">
                  <c:v>Educational Services</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Summary!$B$88:$D$88</c:f>
              <c:strCache>
                <c:ptCount val="3"/>
                <c:pt idx="0">
                  <c:v>Roxbury</c:v>
                </c:pt>
                <c:pt idx="1">
                  <c:v>Allston/Brighton</c:v>
                </c:pt>
                <c:pt idx="2">
                  <c:v>Fenway/Longwood/Mission Hill</c:v>
                </c:pt>
              </c:strCache>
            </c:strRef>
          </c:cat>
          <c:val>
            <c:numRef>
              <c:f>Summary!$B$105:$D$105</c:f>
              <c:numCache>
                <c:formatCode>0.0%</c:formatCode>
                <c:ptCount val="3"/>
                <c:pt idx="0">
                  <c:v>0.23729664171301912</c:v>
                </c:pt>
                <c:pt idx="1">
                  <c:v>0.33709783715774966</c:v>
                </c:pt>
                <c:pt idx="2">
                  <c:v>0.16733610776793353</c:v>
                </c:pt>
              </c:numCache>
            </c:numRef>
          </c:val>
        </c:ser>
        <c:dLbls>
          <c:dLblPos val="ctr"/>
          <c:showLegendKey val="0"/>
          <c:showVal val="1"/>
          <c:showCatName val="0"/>
          <c:showSerName val="0"/>
          <c:showPercent val="0"/>
          <c:showBubbleSize val="0"/>
        </c:dLbls>
        <c:gapWidth val="150"/>
        <c:overlap val="100"/>
        <c:axId val="340821800"/>
        <c:axId val="340822192"/>
      </c:barChart>
      <c:catAx>
        <c:axId val="340821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40822192"/>
        <c:crosses val="autoZero"/>
        <c:auto val="1"/>
        <c:lblAlgn val="ctr"/>
        <c:lblOffset val="100"/>
        <c:noMultiLvlLbl val="0"/>
      </c:catAx>
      <c:valAx>
        <c:axId val="3408221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40821800"/>
        <c:crosses val="autoZero"/>
        <c:crossBetween val="between"/>
      </c:valAx>
      <c:spPr>
        <a:noFill/>
        <a:ln>
          <a:noFill/>
        </a:ln>
        <a:effectLst/>
      </c:spPr>
    </c:plotArea>
    <c:legend>
      <c:legendPos val="r"/>
      <c:layout>
        <c:manualLayout>
          <c:xMode val="edge"/>
          <c:yMode val="edge"/>
          <c:x val="0.68426094993939712"/>
          <c:y val="0.10824863413627947"/>
          <c:w val="0.30909453178817764"/>
          <c:h val="0.7807364806010649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Summary!$B$6</c:f>
              <c:strCache>
                <c:ptCount val="1"/>
                <c:pt idx="0">
                  <c:v>Roxbury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Summary!$A$7:$A$8</c:f>
              <c:strCache>
                <c:ptCount val="2"/>
                <c:pt idx="0">
                  <c:v>Residents who work in the neighborhood</c:v>
                </c:pt>
                <c:pt idx="1">
                  <c:v>Employees who live in the neighborhood</c:v>
                </c:pt>
              </c:strCache>
            </c:strRef>
          </c:cat>
          <c:val>
            <c:numRef>
              <c:f>Summary!$B$7:$B$8</c:f>
              <c:numCache>
                <c:formatCode>0.0%</c:formatCode>
                <c:ptCount val="2"/>
                <c:pt idx="0">
                  <c:v>7.4999999999999997E-2</c:v>
                </c:pt>
                <c:pt idx="1">
                  <c:v>5.9000000000000052E-2</c:v>
                </c:pt>
              </c:numCache>
            </c:numRef>
          </c:val>
        </c:ser>
        <c:ser>
          <c:idx val="1"/>
          <c:order val="1"/>
          <c:tx>
            <c:strRef>
              <c:f>Summary!$C$6</c:f>
              <c:strCache>
                <c:ptCount val="1"/>
                <c:pt idx="0">
                  <c:v>Allston/Brighton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Summary!$A$7:$A$8</c:f>
              <c:strCache>
                <c:ptCount val="2"/>
                <c:pt idx="0">
                  <c:v>Residents who work in the neighborhood</c:v>
                </c:pt>
                <c:pt idx="1">
                  <c:v>Employees who live in the neighborhood</c:v>
                </c:pt>
              </c:strCache>
            </c:strRef>
          </c:cat>
          <c:val>
            <c:numRef>
              <c:f>Summary!$C$7:$C$8</c:f>
              <c:numCache>
                <c:formatCode>0.0%</c:formatCode>
                <c:ptCount val="2"/>
                <c:pt idx="0">
                  <c:v>8.204950666435866E-2</c:v>
                </c:pt>
                <c:pt idx="1">
                  <c:v>7.0906476544245395E-2</c:v>
                </c:pt>
              </c:numCache>
            </c:numRef>
          </c:val>
        </c:ser>
        <c:ser>
          <c:idx val="2"/>
          <c:order val="2"/>
          <c:tx>
            <c:strRef>
              <c:f>Summary!$D$6</c:f>
              <c:strCache>
                <c:ptCount val="1"/>
                <c:pt idx="0">
                  <c:v>Fenway/Longwood/Mission Hill</c:v>
                </c:pt>
              </c:strCache>
            </c:strRef>
          </c:tx>
          <c:spPr>
            <a:solidFill>
              <a:schemeClr val="accent5"/>
            </a:solidFill>
            <a:ln>
              <a:noFill/>
            </a:ln>
            <a:effectLst/>
          </c:spPr>
          <c:invertIfNegative val="0"/>
          <c:dLbls>
            <c:dLbl>
              <c:idx val="1"/>
              <c:layout>
                <c:manualLayout>
                  <c:x val="0"/>
                  <c:y val="-7.048684119048856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Summary!$A$7:$A$8</c:f>
              <c:strCache>
                <c:ptCount val="2"/>
                <c:pt idx="0">
                  <c:v>Residents who work in the neighborhood</c:v>
                </c:pt>
                <c:pt idx="1">
                  <c:v>Employees who live in the neighborhood</c:v>
                </c:pt>
              </c:strCache>
            </c:strRef>
          </c:cat>
          <c:val>
            <c:numRef>
              <c:f>Summary!$D$7:$D$8</c:f>
              <c:numCache>
                <c:formatCode>0.0%</c:formatCode>
                <c:ptCount val="2"/>
                <c:pt idx="0">
                  <c:v>0.14184734588459186</c:v>
                </c:pt>
                <c:pt idx="1">
                  <c:v>3.0552615170453722E-2</c:v>
                </c:pt>
              </c:numCache>
            </c:numRef>
          </c:val>
        </c:ser>
        <c:dLbls>
          <c:showLegendKey val="0"/>
          <c:showVal val="0"/>
          <c:showCatName val="0"/>
          <c:showSerName val="0"/>
          <c:showPercent val="0"/>
          <c:showBubbleSize val="0"/>
        </c:dLbls>
        <c:gapWidth val="219"/>
        <c:overlap val="-27"/>
        <c:axId val="340822584"/>
        <c:axId val="336339904"/>
      </c:barChart>
      <c:catAx>
        <c:axId val="340822584"/>
        <c:scaling>
          <c:orientation val="minMax"/>
        </c:scaling>
        <c:delete val="1"/>
        <c:axPos val="b"/>
        <c:numFmt formatCode="General" sourceLinked="1"/>
        <c:majorTickMark val="none"/>
        <c:minorTickMark val="none"/>
        <c:tickLblPos val="nextTo"/>
        <c:crossAx val="336339904"/>
        <c:crosses val="autoZero"/>
        <c:auto val="1"/>
        <c:lblAlgn val="ctr"/>
        <c:lblOffset val="100"/>
        <c:noMultiLvlLbl val="0"/>
      </c:catAx>
      <c:valAx>
        <c:axId val="336339904"/>
        <c:scaling>
          <c:orientation val="minMax"/>
          <c:max val="0.300000000000000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408225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v>Employment Growth</c:v>
          </c:tx>
          <c:spPr>
            <a:solidFill>
              <a:srgbClr val="0070C0"/>
            </a:solidFill>
            <a:ln>
              <a:noFill/>
            </a:ln>
            <a:effectLst/>
          </c:spPr>
          <c:invertIfNegative val="0"/>
          <c:dPt>
            <c:idx val="15"/>
            <c:invertIfNegative val="0"/>
            <c:bubble3D val="0"/>
            <c:spPr>
              <a:solidFill>
                <a:srgbClr val="0070C0"/>
              </a:solidFill>
              <a:ln>
                <a:noFill/>
              </a:ln>
              <a:effectLst/>
            </c:spPr>
          </c:dPt>
          <c:dPt>
            <c:idx val="16"/>
            <c:invertIfNegative val="0"/>
            <c:bubble3D val="0"/>
            <c:spPr>
              <a:solidFill>
                <a:srgbClr val="FF0000"/>
              </a:solidFill>
              <a:ln>
                <a:noFill/>
              </a:ln>
              <a:effectLst/>
            </c:spPr>
          </c:dPt>
          <c:dPt>
            <c:idx val="17"/>
            <c:invertIfNegative val="0"/>
            <c:bubble3D val="0"/>
            <c:spPr>
              <a:solidFill>
                <a:srgbClr val="FF0000"/>
              </a:solidFill>
              <a:ln>
                <a:noFill/>
              </a:ln>
              <a:effectLst/>
            </c:spPr>
          </c:dPt>
          <c:dPt>
            <c:idx val="18"/>
            <c:invertIfNegative val="0"/>
            <c:bubble3D val="0"/>
            <c:spPr>
              <a:solidFill>
                <a:srgbClr val="FF0000"/>
              </a:solidFill>
              <a:ln>
                <a:noFill/>
              </a:ln>
              <a:effectLst/>
            </c:spPr>
          </c:dPt>
          <c:dLbls>
            <c:dLbl>
              <c:idx val="15"/>
              <c:layout>
                <c:manualLayout>
                  <c:x val="-4.5150634007626866E-2"/>
                  <c:y val="1.0523858745400285E-6"/>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6"/>
              <c:layout>
                <c:manualLayout>
                  <c:x val="-6.8563073616621159E-2"/>
                  <c:y val="-9.8011072216558129E-17"/>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7"/>
              <c:layout>
                <c:manualLayout>
                  <c:x val="-9.5319131678365254E-2"/>
                  <c:y val="4.2095434981601139E-7"/>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8"/>
              <c:layout>
                <c:manualLayout>
                  <c:x val="-0.11705864282509885"/>
                  <c:y val="4.2095434981601139E-7"/>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lumMod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'Industry Growth'!$A$6:$A$24</c:f>
              <c:strCache>
                <c:ptCount val="19"/>
                <c:pt idx="0">
                  <c:v>Professional and Technical Services</c:v>
                </c:pt>
                <c:pt idx="1">
                  <c:v>Health Care and Social Assistance</c:v>
                </c:pt>
                <c:pt idx="2">
                  <c:v>Accommodation and Food Services</c:v>
                </c:pt>
                <c:pt idx="3">
                  <c:v>Educational Services</c:v>
                </c:pt>
                <c:pt idx="4">
                  <c:v>Other Services, Ex. Public Admin</c:v>
                </c:pt>
                <c:pt idx="5">
                  <c:v>Construction</c:v>
                </c:pt>
                <c:pt idx="6">
                  <c:v>Retail Trade</c:v>
                </c:pt>
                <c:pt idx="7">
                  <c:v>Transportation and Warehousing</c:v>
                </c:pt>
                <c:pt idx="8">
                  <c:v>Real Estate and Rental and Leasing</c:v>
                </c:pt>
                <c:pt idx="9">
                  <c:v>Administrative and Waste Services</c:v>
                </c:pt>
                <c:pt idx="10">
                  <c:v>Arts, Entertainment, and Recreation</c:v>
                </c:pt>
                <c:pt idx="11">
                  <c:v>Management of Companies and Enterprises</c:v>
                </c:pt>
                <c:pt idx="12">
                  <c:v>Finance and Insurance</c:v>
                </c:pt>
                <c:pt idx="13">
                  <c:v>Natural Resources and Mining</c:v>
                </c:pt>
                <c:pt idx="14">
                  <c:v>Information</c:v>
                </c:pt>
                <c:pt idx="15">
                  <c:v>Wholesale Trade</c:v>
                </c:pt>
                <c:pt idx="16">
                  <c:v>Utilities</c:v>
                </c:pt>
                <c:pt idx="17">
                  <c:v>Manufacturing</c:v>
                </c:pt>
                <c:pt idx="18">
                  <c:v>Government</c:v>
                </c:pt>
              </c:strCache>
            </c:strRef>
          </c:cat>
          <c:val>
            <c:numRef>
              <c:f>'Industry Growth'!$D$6:$D$24</c:f>
              <c:numCache>
                <c:formatCode>_(* #,##0_);_(* \(#,##0\);_(* "-"??_);_(@_)</c:formatCode>
                <c:ptCount val="19"/>
                <c:pt idx="0">
                  <c:v>16770.408192490097</c:v>
                </c:pt>
                <c:pt idx="1">
                  <c:v>11055.562095581161</c:v>
                </c:pt>
                <c:pt idx="2">
                  <c:v>9558.4583492234742</c:v>
                </c:pt>
                <c:pt idx="3">
                  <c:v>4329.9484281762052</c:v>
                </c:pt>
                <c:pt idx="4">
                  <c:v>3649.7735671041773</c:v>
                </c:pt>
                <c:pt idx="5">
                  <c:v>3321.1306314297744</c:v>
                </c:pt>
                <c:pt idx="6">
                  <c:v>3269.6698721687826</c:v>
                </c:pt>
                <c:pt idx="7">
                  <c:v>3141.1112531276121</c:v>
                </c:pt>
                <c:pt idx="8">
                  <c:v>2567.6189845301014</c:v>
                </c:pt>
                <c:pt idx="9">
                  <c:v>2236.1395750432712</c:v>
                </c:pt>
                <c:pt idx="10">
                  <c:v>1999.7375034513261</c:v>
                </c:pt>
                <c:pt idx="11">
                  <c:v>1659.423716260053</c:v>
                </c:pt>
                <c:pt idx="12">
                  <c:v>343.15599499165546</c:v>
                </c:pt>
                <c:pt idx="13">
                  <c:v>123.51724137931035</c:v>
                </c:pt>
                <c:pt idx="14">
                  <c:v>92.686425445899658</c:v>
                </c:pt>
                <c:pt idx="15">
                  <c:v>-24.536266500288548</c:v>
                </c:pt>
                <c:pt idx="16">
                  <c:v>-533.09390721073214</c:v>
                </c:pt>
                <c:pt idx="17">
                  <c:v>-1026.398267074559</c:v>
                </c:pt>
                <c:pt idx="18">
                  <c:v>-1731.7274117535271</c:v>
                </c:pt>
              </c:numCache>
            </c:numRef>
          </c:val>
        </c:ser>
        <c:dLbls>
          <c:dLblPos val="outEnd"/>
          <c:showLegendKey val="0"/>
          <c:showVal val="1"/>
          <c:showCatName val="0"/>
          <c:showSerName val="0"/>
          <c:showPercent val="0"/>
          <c:showBubbleSize val="0"/>
        </c:dLbls>
        <c:gapWidth val="182"/>
        <c:axId val="336341080"/>
        <c:axId val="336341472"/>
      </c:barChart>
      <c:catAx>
        <c:axId val="336341080"/>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36341472"/>
        <c:crosses val="autoZero"/>
        <c:auto val="1"/>
        <c:lblAlgn val="ctr"/>
        <c:lblOffset val="100"/>
        <c:noMultiLvlLbl val="0"/>
      </c:catAx>
      <c:valAx>
        <c:axId val="336341472"/>
        <c:scaling>
          <c:orientation val="minMax"/>
          <c:max val="18000"/>
          <c:min val="-2000"/>
        </c:scaling>
        <c:delete val="1"/>
        <c:axPos val="t"/>
        <c:numFmt formatCode="_(* #,##0_);_(* \(#,##0\);_(* &quot;-&quot;??_);_(@_)" sourceLinked="1"/>
        <c:majorTickMark val="none"/>
        <c:minorTickMark val="none"/>
        <c:tickLblPos val="nextTo"/>
        <c:crossAx val="33634108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bg2">
                <a:lumMod val="50000"/>
              </a:schemeClr>
            </a:solidFill>
            <a:ln>
              <a:noFill/>
            </a:ln>
            <a:effectLst/>
          </c:spPr>
          <c:invertIfNegative val="0"/>
          <c:dPt>
            <c:idx val="11"/>
            <c:invertIfNegative val="0"/>
            <c:bubble3D val="0"/>
            <c:spPr>
              <a:solidFill>
                <a:schemeClr val="tx1">
                  <a:lumMod val="20000"/>
                  <a:lumOff val="80000"/>
                </a:schemeClr>
              </a:solidFill>
              <a:ln>
                <a:noFill/>
              </a:ln>
              <a:effectLst/>
            </c:spPr>
          </c:dPt>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'Wage by Industry'!$A$35:$A$53</c:f>
              <c:strCache>
                <c:ptCount val="19"/>
                <c:pt idx="0">
                  <c:v>Accommodation and Food Services</c:v>
                </c:pt>
                <c:pt idx="1">
                  <c:v>Retail Trade</c:v>
                </c:pt>
                <c:pt idx="2">
                  <c:v>Other Services, Ex. Public Admin</c:v>
                </c:pt>
                <c:pt idx="3">
                  <c:v>Administrative and Waste Services</c:v>
                </c:pt>
                <c:pt idx="4">
                  <c:v>Transportation and Warehousing</c:v>
                </c:pt>
                <c:pt idx="5">
                  <c:v>Educational Services</c:v>
                </c:pt>
                <c:pt idx="6">
                  <c:v>Health Care and Social Assistance</c:v>
                </c:pt>
                <c:pt idx="7">
                  <c:v>Arts, Entertainment, and Recreation</c:v>
                </c:pt>
                <c:pt idx="8">
                  <c:v>Wholesale Trade</c:v>
                </c:pt>
                <c:pt idx="9">
                  <c:v>Public Administration</c:v>
                </c:pt>
                <c:pt idx="10">
                  <c:v>Manufacturing</c:v>
                </c:pt>
                <c:pt idx="11">
                  <c:v>All industries</c:v>
                </c:pt>
                <c:pt idx="12">
                  <c:v>Information</c:v>
                </c:pt>
                <c:pt idx="13">
                  <c:v>Real Estate and Rental and Leasing</c:v>
                </c:pt>
                <c:pt idx="14">
                  <c:v>Construction</c:v>
                </c:pt>
                <c:pt idx="15">
                  <c:v>Utilities</c:v>
                </c:pt>
                <c:pt idx="16">
                  <c:v>Professional and Technical Services</c:v>
                </c:pt>
                <c:pt idx="17">
                  <c:v>Management of Companies and Enterprises</c:v>
                </c:pt>
                <c:pt idx="18">
                  <c:v>Finance and Insurance</c:v>
                </c:pt>
              </c:strCache>
            </c:strRef>
          </c:cat>
          <c:val>
            <c:numRef>
              <c:f>'Wage by Industry'!$B$35:$B$53</c:f>
              <c:numCache>
                <c:formatCode>"$"#,##0_);[Red]\("$"#,##0\)</c:formatCode>
                <c:ptCount val="19"/>
                <c:pt idx="0">
                  <c:v>28700</c:v>
                </c:pt>
                <c:pt idx="1">
                  <c:v>35800</c:v>
                </c:pt>
                <c:pt idx="2">
                  <c:v>42100</c:v>
                </c:pt>
                <c:pt idx="3">
                  <c:v>49800</c:v>
                </c:pt>
                <c:pt idx="4">
                  <c:v>62600</c:v>
                </c:pt>
                <c:pt idx="5">
                  <c:v>66400</c:v>
                </c:pt>
                <c:pt idx="6">
                  <c:v>72200</c:v>
                </c:pt>
                <c:pt idx="7">
                  <c:v>72900</c:v>
                </c:pt>
                <c:pt idx="8">
                  <c:v>83700</c:v>
                </c:pt>
                <c:pt idx="9">
                  <c:v>85200</c:v>
                </c:pt>
                <c:pt idx="10">
                  <c:v>87400</c:v>
                </c:pt>
                <c:pt idx="11">
                  <c:v>88500</c:v>
                </c:pt>
                <c:pt idx="12">
                  <c:v>96300</c:v>
                </c:pt>
                <c:pt idx="13">
                  <c:v>96900</c:v>
                </c:pt>
                <c:pt idx="14">
                  <c:v>97800</c:v>
                </c:pt>
                <c:pt idx="15">
                  <c:v>111600</c:v>
                </c:pt>
                <c:pt idx="16">
                  <c:v>127100</c:v>
                </c:pt>
                <c:pt idx="17">
                  <c:v>146300</c:v>
                </c:pt>
                <c:pt idx="18">
                  <c:v>207400</c:v>
                </c:pt>
              </c:numCache>
            </c:numRef>
          </c:val>
        </c:ser>
        <c:dLbls>
          <c:showLegendKey val="0"/>
          <c:showVal val="0"/>
          <c:showCatName val="0"/>
          <c:showSerName val="0"/>
          <c:showPercent val="0"/>
          <c:showBubbleSize val="0"/>
        </c:dLbls>
        <c:gapWidth val="182"/>
        <c:axId val="336342256"/>
        <c:axId val="336342648"/>
      </c:barChart>
      <c:catAx>
        <c:axId val="336342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36342648"/>
        <c:crosses val="autoZero"/>
        <c:auto val="1"/>
        <c:lblAlgn val="ctr"/>
        <c:lblOffset val="100"/>
        <c:noMultiLvlLbl val="0"/>
      </c:catAx>
      <c:valAx>
        <c:axId val="336342648"/>
        <c:scaling>
          <c:orientation val="minMax"/>
        </c:scaling>
        <c:delete val="1"/>
        <c:axPos val="b"/>
        <c:numFmt formatCode="&quot;$&quot;#,##0_);[Red]\(&quot;$&quot;#,##0\)" sourceLinked="1"/>
        <c:majorTickMark val="none"/>
        <c:minorTickMark val="none"/>
        <c:tickLblPos val="nextTo"/>
        <c:crossAx val="336342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0070C0"/>
            </a:solidFill>
            <a:ln>
              <a:noFill/>
            </a:ln>
            <a:effectLst/>
          </c:spPr>
          <c:invertIfNegative val="0"/>
          <c:cat>
            <c:strRef>
              <c:f>Sheet2!$A$2:$A$22</c:f>
              <c:strCache>
                <c:ptCount val="21"/>
                <c:pt idx="0">
                  <c:v>Office and Administrative Support</c:v>
                </c:pt>
                <c:pt idx="1">
                  <c:v>Food Preparation and Serving</c:v>
                </c:pt>
                <c:pt idx="2">
                  <c:v>Business and Financial Operations</c:v>
                </c:pt>
                <c:pt idx="3">
                  <c:v>Healthcare Practictioners and Technical</c:v>
                </c:pt>
                <c:pt idx="4">
                  <c:v>Sales and Related</c:v>
                </c:pt>
                <c:pt idx="5">
                  <c:v>Management</c:v>
                </c:pt>
                <c:pt idx="6">
                  <c:v>Computer and Mathematical</c:v>
                </c:pt>
                <c:pt idx="7">
                  <c:v>Education, Training, and Library</c:v>
                </c:pt>
                <c:pt idx="8">
                  <c:v>Transportation and Material Moving</c:v>
                </c:pt>
                <c:pt idx="9">
                  <c:v>Healthcare Support</c:v>
                </c:pt>
                <c:pt idx="10">
                  <c:v>Community and Social Service</c:v>
                </c:pt>
                <c:pt idx="11">
                  <c:v>Personal Care and Service</c:v>
                </c:pt>
                <c:pt idx="12">
                  <c:v>Life, Physical, and Social Science</c:v>
                </c:pt>
                <c:pt idx="13">
                  <c:v>Building and Grounds Cleaning and Maintenance</c:v>
                </c:pt>
                <c:pt idx="14">
                  <c:v>Arts, Design, Entertainment, Sports, and Media</c:v>
                </c:pt>
                <c:pt idx="15">
                  <c:v>Protective Service</c:v>
                </c:pt>
                <c:pt idx="16">
                  <c:v>Construction and Extraction</c:v>
                </c:pt>
                <c:pt idx="17">
                  <c:v>Legal</c:v>
                </c:pt>
                <c:pt idx="18">
                  <c:v>Installation, Maintenance, and Repair</c:v>
                </c:pt>
                <c:pt idx="19">
                  <c:v>Architecture and Engineering</c:v>
                </c:pt>
                <c:pt idx="20">
                  <c:v>Production</c:v>
                </c:pt>
              </c:strCache>
            </c:strRef>
          </c:cat>
          <c:val>
            <c:numRef>
              <c:f>Sheet2!$B$2:$B$22</c:f>
              <c:numCache>
                <c:formatCode>General</c:formatCode>
                <c:ptCount val="21"/>
                <c:pt idx="0">
                  <c:v>650</c:v>
                </c:pt>
                <c:pt idx="1">
                  <c:v>520</c:v>
                </c:pt>
                <c:pt idx="2">
                  <c:v>1000</c:v>
                </c:pt>
                <c:pt idx="3">
                  <c:v>820</c:v>
                </c:pt>
                <c:pt idx="4">
                  <c:v>250</c:v>
                </c:pt>
                <c:pt idx="5">
                  <c:v>590</c:v>
                </c:pt>
                <c:pt idx="6">
                  <c:v>595</c:v>
                </c:pt>
                <c:pt idx="7">
                  <c:v>260</c:v>
                </c:pt>
                <c:pt idx="8">
                  <c:v>210</c:v>
                </c:pt>
                <c:pt idx="9">
                  <c:v>300</c:v>
                </c:pt>
                <c:pt idx="10">
                  <c:v>255</c:v>
                </c:pt>
                <c:pt idx="11">
                  <c:v>260</c:v>
                </c:pt>
                <c:pt idx="12">
                  <c:v>210</c:v>
                </c:pt>
                <c:pt idx="13">
                  <c:v>200</c:v>
                </c:pt>
                <c:pt idx="14">
                  <c:v>190</c:v>
                </c:pt>
                <c:pt idx="15">
                  <c:v>180</c:v>
                </c:pt>
                <c:pt idx="16">
                  <c:v>280</c:v>
                </c:pt>
                <c:pt idx="17">
                  <c:v>150</c:v>
                </c:pt>
                <c:pt idx="18">
                  <c:v>100</c:v>
                </c:pt>
                <c:pt idx="19">
                  <c:v>90</c:v>
                </c:pt>
                <c:pt idx="20">
                  <c:v>80</c:v>
                </c:pt>
              </c:numCache>
            </c:numRef>
          </c:val>
        </c:ser>
        <c:ser>
          <c:idx val="1"/>
          <c:order val="1"/>
          <c:spPr>
            <a:solidFill>
              <a:schemeClr val="bg2"/>
            </a:solidFill>
            <a:ln>
              <a:noFill/>
            </a:ln>
            <a:effectLst/>
          </c:spPr>
          <c:invertIfNegative val="0"/>
          <c:cat>
            <c:strRef>
              <c:f>Sheet2!$A$2:$A$22</c:f>
              <c:strCache>
                <c:ptCount val="21"/>
                <c:pt idx="0">
                  <c:v>Office and Administrative Support</c:v>
                </c:pt>
                <c:pt idx="1">
                  <c:v>Food Preparation and Serving</c:v>
                </c:pt>
                <c:pt idx="2">
                  <c:v>Business and Financial Operations</c:v>
                </c:pt>
                <c:pt idx="3">
                  <c:v>Healthcare Practictioners and Technical</c:v>
                </c:pt>
                <c:pt idx="4">
                  <c:v>Sales and Related</c:v>
                </c:pt>
                <c:pt idx="5">
                  <c:v>Management</c:v>
                </c:pt>
                <c:pt idx="6">
                  <c:v>Computer and Mathematical</c:v>
                </c:pt>
                <c:pt idx="7">
                  <c:v>Education, Training, and Library</c:v>
                </c:pt>
                <c:pt idx="8">
                  <c:v>Transportation and Material Moving</c:v>
                </c:pt>
                <c:pt idx="9">
                  <c:v>Healthcare Support</c:v>
                </c:pt>
                <c:pt idx="10">
                  <c:v>Community and Social Service</c:v>
                </c:pt>
                <c:pt idx="11">
                  <c:v>Personal Care and Service</c:v>
                </c:pt>
                <c:pt idx="12">
                  <c:v>Life, Physical, and Social Science</c:v>
                </c:pt>
                <c:pt idx="13">
                  <c:v>Building and Grounds Cleaning and Maintenance</c:v>
                </c:pt>
                <c:pt idx="14">
                  <c:v>Arts, Design, Entertainment, Sports, and Media</c:v>
                </c:pt>
                <c:pt idx="15">
                  <c:v>Protective Service</c:v>
                </c:pt>
                <c:pt idx="16">
                  <c:v>Construction and Extraction</c:v>
                </c:pt>
                <c:pt idx="17">
                  <c:v>Legal</c:v>
                </c:pt>
                <c:pt idx="18">
                  <c:v>Installation, Maintenance, and Repair</c:v>
                </c:pt>
                <c:pt idx="19">
                  <c:v>Architecture and Engineering</c:v>
                </c:pt>
                <c:pt idx="20">
                  <c:v>Production</c:v>
                </c:pt>
              </c:strCache>
            </c:strRef>
          </c:cat>
          <c:val>
            <c:numRef>
              <c:f>Sheet2!$D$2:$D$22</c:f>
              <c:numCache>
                <c:formatCode>General</c:formatCode>
                <c:ptCount val="21"/>
                <c:pt idx="0">
                  <c:v>1664</c:v>
                </c:pt>
                <c:pt idx="1">
                  <c:v>1789</c:v>
                </c:pt>
                <c:pt idx="2">
                  <c:v>1221</c:v>
                </c:pt>
                <c:pt idx="3">
                  <c:v>1165</c:v>
                </c:pt>
                <c:pt idx="4">
                  <c:v>1238</c:v>
                </c:pt>
                <c:pt idx="5">
                  <c:v>884</c:v>
                </c:pt>
                <c:pt idx="6">
                  <c:v>425</c:v>
                </c:pt>
                <c:pt idx="7">
                  <c:v>517</c:v>
                </c:pt>
                <c:pt idx="8">
                  <c:v>541</c:v>
                </c:pt>
                <c:pt idx="9">
                  <c:v>313</c:v>
                </c:pt>
                <c:pt idx="10">
                  <c:v>304</c:v>
                </c:pt>
                <c:pt idx="11">
                  <c:v>288</c:v>
                </c:pt>
                <c:pt idx="12">
                  <c:v>345</c:v>
                </c:pt>
                <c:pt idx="13">
                  <c:v>299</c:v>
                </c:pt>
                <c:pt idx="14">
                  <c:v>285</c:v>
                </c:pt>
                <c:pt idx="15">
                  <c:v>247</c:v>
                </c:pt>
                <c:pt idx="16">
                  <c:v>125</c:v>
                </c:pt>
                <c:pt idx="17">
                  <c:v>245</c:v>
                </c:pt>
                <c:pt idx="18">
                  <c:v>255</c:v>
                </c:pt>
                <c:pt idx="19">
                  <c:v>171</c:v>
                </c:pt>
                <c:pt idx="20">
                  <c:v>169</c:v>
                </c:pt>
              </c:numCache>
            </c:numRef>
          </c:val>
        </c:ser>
        <c:dLbls>
          <c:showLegendKey val="0"/>
          <c:showVal val="0"/>
          <c:showCatName val="0"/>
          <c:showSerName val="0"/>
          <c:showPercent val="0"/>
          <c:showBubbleSize val="0"/>
        </c:dLbls>
        <c:gapWidth val="80"/>
        <c:overlap val="100"/>
        <c:axId val="253268608"/>
        <c:axId val="253268216"/>
      </c:barChart>
      <c:catAx>
        <c:axId val="253268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53268216"/>
        <c:crosses val="autoZero"/>
        <c:auto val="1"/>
        <c:lblAlgn val="ctr"/>
        <c:lblOffset val="100"/>
        <c:noMultiLvlLbl val="0"/>
      </c:catAx>
      <c:valAx>
        <c:axId val="253268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3268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0"/>
            <a:ext cx="3037840" cy="466434"/>
          </a:xfrm>
          <a:prstGeom prst="rect">
            <a:avLst/>
          </a:prstGeom>
        </p:spPr>
        <p:txBody>
          <a:bodyPr vert="horz" lIns="93062" tIns="46531" rIns="93062" bIns="46531" rtlCol="0"/>
          <a:lstStyle>
            <a:lvl1pPr algn="l">
              <a:defRPr sz="1200"/>
            </a:lvl1pPr>
          </a:lstStyle>
          <a:p>
            <a:r>
              <a:rPr lang="en-US" smtClean="0"/>
              <a:t>Presenter's Name</a:t>
            </a:r>
            <a:endParaRPr lang="en-US"/>
          </a:p>
        </p:txBody>
      </p:sp>
      <p:sp>
        <p:nvSpPr>
          <p:cNvPr id="3" name="Date Placeholder 2"/>
          <p:cNvSpPr>
            <a:spLocks noGrp="1"/>
          </p:cNvSpPr>
          <p:nvPr>
            <p:ph type="dt" sz="quarter" idx="1"/>
          </p:nvPr>
        </p:nvSpPr>
        <p:spPr>
          <a:xfrm>
            <a:off x="3970937" y="10"/>
            <a:ext cx="3037840" cy="466434"/>
          </a:xfrm>
          <a:prstGeom prst="rect">
            <a:avLst/>
          </a:prstGeom>
        </p:spPr>
        <p:txBody>
          <a:bodyPr vert="horz" lIns="93062" tIns="46531" rIns="93062" bIns="46531" rtlCol="0"/>
          <a:lstStyle>
            <a:lvl1pPr algn="r">
              <a:defRPr sz="1200"/>
            </a:lvl1pPr>
          </a:lstStyle>
          <a:p>
            <a:fld id="{076E3C8B-BEF4-4B58-BF54-11429CBDB5BA}" type="datetimeFigureOut">
              <a:rPr lang="en-US" smtClean="0"/>
              <a:pPr/>
              <a:t>6/22/2016</a:t>
            </a:fld>
            <a:endParaRPr lang="en-US"/>
          </a:p>
        </p:txBody>
      </p:sp>
      <p:sp>
        <p:nvSpPr>
          <p:cNvPr id="4" name="Footer Placeholder 3"/>
          <p:cNvSpPr>
            <a:spLocks noGrp="1"/>
          </p:cNvSpPr>
          <p:nvPr>
            <p:ph type="ftr" sz="quarter" idx="2"/>
          </p:nvPr>
        </p:nvSpPr>
        <p:spPr>
          <a:xfrm>
            <a:off x="0" y="8829976"/>
            <a:ext cx="3037840" cy="466433"/>
          </a:xfrm>
          <a:prstGeom prst="rect">
            <a:avLst/>
          </a:prstGeom>
        </p:spPr>
        <p:txBody>
          <a:bodyPr vert="horz" lIns="93062" tIns="46531" rIns="93062" bIns="46531" rtlCol="0" anchor="b"/>
          <a:lstStyle>
            <a:lvl1pPr algn="l">
              <a:defRPr sz="1200"/>
            </a:lvl1pPr>
          </a:lstStyle>
          <a:p>
            <a:endParaRPr lang="en-US"/>
          </a:p>
        </p:txBody>
      </p:sp>
      <p:sp>
        <p:nvSpPr>
          <p:cNvPr id="6" name="Slide Number Placeholder 5"/>
          <p:cNvSpPr>
            <a:spLocks noGrp="1"/>
          </p:cNvSpPr>
          <p:nvPr>
            <p:ph type="sldNum" sz="quarter" idx="3"/>
          </p:nvPr>
        </p:nvSpPr>
        <p:spPr>
          <a:xfrm>
            <a:off x="3970937" y="8829976"/>
            <a:ext cx="3037840" cy="466433"/>
          </a:xfrm>
          <a:prstGeom prst="rect">
            <a:avLst/>
          </a:prstGeom>
        </p:spPr>
        <p:txBody>
          <a:bodyPr vert="horz" lIns="93062" tIns="46531" rIns="93062" bIns="46531" rtlCol="0" anchor="b"/>
          <a:lstStyle>
            <a:lvl1pPr algn="r">
              <a:defRPr sz="1200"/>
            </a:lvl1pPr>
          </a:lstStyle>
          <a:p>
            <a:fld id="{5AFCB7B6-AF3E-43C1-9593-E3A910A76114}" type="slidenum">
              <a:rPr lang="en-US" smtClean="0"/>
              <a:pPr/>
              <a:t>‹#›</a:t>
            </a:fld>
            <a:endParaRPr lang="en-US"/>
          </a:p>
        </p:txBody>
      </p:sp>
    </p:spTree>
    <p:extLst>
      <p:ext uri="{BB962C8B-B14F-4D97-AF65-F5344CB8AC3E}">
        <p14:creationId xmlns:p14="http://schemas.microsoft.com/office/powerpoint/2010/main" val="7128079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0"/>
            <a:ext cx="3037840" cy="466434"/>
          </a:xfrm>
          <a:prstGeom prst="rect">
            <a:avLst/>
          </a:prstGeom>
        </p:spPr>
        <p:txBody>
          <a:bodyPr vert="horz" lIns="93062" tIns="46531" rIns="93062" bIns="46531" rtlCol="0"/>
          <a:lstStyle>
            <a:lvl1pPr algn="l">
              <a:defRPr sz="1200"/>
            </a:lvl1pPr>
          </a:lstStyle>
          <a:p>
            <a:r>
              <a:rPr lang="en-US" smtClean="0"/>
              <a:t>Presenter's Name</a:t>
            </a:r>
            <a:endParaRPr lang="en-US"/>
          </a:p>
        </p:txBody>
      </p:sp>
      <p:sp>
        <p:nvSpPr>
          <p:cNvPr id="3" name="Date Placeholder 2"/>
          <p:cNvSpPr>
            <a:spLocks noGrp="1"/>
          </p:cNvSpPr>
          <p:nvPr>
            <p:ph type="dt" idx="1"/>
          </p:nvPr>
        </p:nvSpPr>
        <p:spPr>
          <a:xfrm>
            <a:off x="3970937" y="10"/>
            <a:ext cx="3037840" cy="466434"/>
          </a:xfrm>
          <a:prstGeom prst="rect">
            <a:avLst/>
          </a:prstGeom>
        </p:spPr>
        <p:txBody>
          <a:bodyPr vert="horz" lIns="93062" tIns="46531" rIns="93062" bIns="46531" rtlCol="0"/>
          <a:lstStyle>
            <a:lvl1pPr algn="r">
              <a:defRPr sz="1200"/>
            </a:lvl1pPr>
          </a:lstStyle>
          <a:p>
            <a:fld id="{C828AB38-F415-466B-8511-DF5CDA64EB4C}" type="datetimeFigureOut">
              <a:rPr lang="en-US" smtClean="0"/>
              <a:pPr/>
              <a:t>6/22/2016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062" tIns="46531" rIns="93062" bIns="46531" rtlCol="0" anchor="ctr"/>
          <a:lstStyle/>
          <a:p>
            <a:endParaRPr lang="en-US"/>
          </a:p>
        </p:txBody>
      </p:sp>
      <p:sp>
        <p:nvSpPr>
          <p:cNvPr id="5" name="Notes Placeholder 4"/>
          <p:cNvSpPr>
            <a:spLocks noGrp="1"/>
          </p:cNvSpPr>
          <p:nvPr>
            <p:ph type="body" sz="quarter" idx="3"/>
          </p:nvPr>
        </p:nvSpPr>
        <p:spPr>
          <a:xfrm>
            <a:off x="701040" y="4473896"/>
            <a:ext cx="5608320" cy="3660458"/>
          </a:xfrm>
          <a:prstGeom prst="rect">
            <a:avLst/>
          </a:prstGeom>
        </p:spPr>
        <p:txBody>
          <a:bodyPr vert="horz" lIns="93062" tIns="46531" rIns="93062" bIns="465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76"/>
            <a:ext cx="3037840" cy="466433"/>
          </a:xfrm>
          <a:prstGeom prst="rect">
            <a:avLst/>
          </a:prstGeom>
        </p:spPr>
        <p:txBody>
          <a:bodyPr vert="horz" lIns="93062" tIns="46531" rIns="93062" bIns="46531"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76"/>
            <a:ext cx="3037840" cy="466433"/>
          </a:xfrm>
          <a:prstGeom prst="rect">
            <a:avLst/>
          </a:prstGeom>
        </p:spPr>
        <p:txBody>
          <a:bodyPr vert="horz" lIns="93062" tIns="46531" rIns="93062" bIns="46531" rtlCol="0" anchor="b"/>
          <a:lstStyle>
            <a:lvl1pPr algn="r">
              <a:defRPr sz="1200"/>
            </a:lvl1pPr>
          </a:lstStyle>
          <a:p>
            <a:fld id="{04EDA9E5-0714-4A22-A56E-59AF2ADE0FC9}" type="slidenum">
              <a:rPr lang="en-US" smtClean="0"/>
              <a:pPr/>
              <a:t>‹#›</a:t>
            </a:fld>
            <a:endParaRPr lang="en-US"/>
          </a:p>
        </p:txBody>
      </p:sp>
    </p:spTree>
    <p:extLst>
      <p:ext uri="{BB962C8B-B14F-4D97-AF65-F5344CB8AC3E}">
        <p14:creationId xmlns:p14="http://schemas.microsoft.com/office/powerpoint/2010/main" val="32398957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A9E5-0714-4A22-A56E-59AF2ADE0FC9}" type="slidenum">
              <a:rPr lang="en-US" smtClean="0"/>
              <a:pPr/>
              <a:t>1</a:t>
            </a:fld>
            <a:endParaRPr lang="en-US"/>
          </a:p>
        </p:txBody>
      </p:sp>
    </p:spTree>
    <p:extLst>
      <p:ext uri="{BB962C8B-B14F-4D97-AF65-F5344CB8AC3E}">
        <p14:creationId xmlns:p14="http://schemas.microsoft.com/office/powerpoint/2010/main" val="1561203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a:t>
            </a:r>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10</a:t>
            </a:fld>
            <a:endParaRPr lang="en-US"/>
          </a:p>
        </p:txBody>
      </p:sp>
    </p:spTree>
    <p:extLst>
      <p:ext uri="{BB962C8B-B14F-4D97-AF65-F5344CB8AC3E}">
        <p14:creationId xmlns:p14="http://schemas.microsoft.com/office/powerpoint/2010/main" val="895101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Healthcare and professional services are large industries in Boston</a:t>
            </a:r>
          </a:p>
          <a:p>
            <a:endParaRPr lang="en-US" dirty="0" smtClean="0"/>
          </a:p>
          <a:p>
            <a:r>
              <a:rPr lang="en-US" sz="1200" b="0" i="0" kern="1200" dirty="0" smtClean="0">
                <a:solidFill>
                  <a:schemeClr val="tx1"/>
                </a:solidFill>
                <a:effectLst/>
                <a:latin typeface="+mn-lt"/>
                <a:ea typeface="+mn-ea"/>
                <a:cs typeface="+mn-cs"/>
              </a:rPr>
              <a:t>Social Assistance includes individual and family services, community food and housing services, vocational rehabilitation services, and child day care services, </a:t>
            </a:r>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11</a:t>
            </a:fld>
            <a:endParaRPr lang="en-US"/>
          </a:p>
        </p:txBody>
      </p:sp>
    </p:spTree>
    <p:extLst>
      <p:ext uri="{BB962C8B-B14F-4D97-AF65-F5344CB8AC3E}">
        <p14:creationId xmlns:p14="http://schemas.microsoft.com/office/powerpoint/2010/main" val="3584076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As of the year 2014 - the most recent available data - we see that in Boston as a whole among industries which have positions (jobs) healthcare, finance, professional and accommodation/hotel food service are the top</a:t>
            </a:r>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12</a:t>
            </a:fld>
            <a:endParaRPr lang="en-US"/>
          </a:p>
        </p:txBody>
      </p:sp>
    </p:spTree>
    <p:extLst>
      <p:ext uri="{BB962C8B-B14F-4D97-AF65-F5344CB8AC3E}">
        <p14:creationId xmlns:p14="http://schemas.microsoft.com/office/powerpoint/2010/main" val="1359723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There are almost 19,000 Roxbury residents who hold payroll jobs</a:t>
            </a:r>
          </a:p>
          <a:p>
            <a:r>
              <a:rPr lang="en-US" sz="1200" dirty="0" smtClean="0"/>
              <a:t>This</a:t>
            </a:r>
            <a:r>
              <a:rPr lang="en-US" sz="1200" baseline="0" dirty="0" smtClean="0"/>
              <a:t> is the distribution of industries in which Roxbury residents hold those jobs, whether in or outside of the neighborhood</a:t>
            </a:r>
          </a:p>
          <a:p>
            <a:endParaRPr lang="en-US" sz="1200" baseline="0" dirty="0" smtClean="0"/>
          </a:p>
          <a:p>
            <a:r>
              <a:rPr lang="en-US" sz="1200" b="0" i="0" kern="1200" dirty="0" smtClean="0">
                <a:solidFill>
                  <a:schemeClr val="tx1"/>
                </a:solidFill>
                <a:effectLst/>
                <a:latin typeface="+mn-lt"/>
                <a:ea typeface="+mn-ea"/>
                <a:cs typeface="+mn-cs"/>
              </a:rPr>
              <a:t> "Other" includes other services, real estate, transportation, construction, </a:t>
            </a:r>
            <a:r>
              <a:rPr lang="en-US" sz="1200" b="0" i="0" kern="1200" dirty="0" err="1" smtClean="0">
                <a:solidFill>
                  <a:schemeClr val="tx1"/>
                </a:solidFill>
                <a:effectLst/>
                <a:latin typeface="+mn-lt"/>
                <a:ea typeface="+mn-ea"/>
                <a:cs typeface="+mn-cs"/>
              </a:rPr>
              <a:t>arts&amp;entertainment</a:t>
            </a:r>
            <a:r>
              <a:rPr lang="en-US" sz="1200" b="0" i="0" kern="1200" dirty="0" smtClean="0">
                <a:solidFill>
                  <a:schemeClr val="tx1"/>
                </a:solidFill>
                <a:effectLst/>
                <a:latin typeface="+mn-lt"/>
                <a:ea typeface="+mn-ea"/>
                <a:cs typeface="+mn-cs"/>
              </a:rPr>
              <a:t>, information, wholesale trade, manufacturing, management, utilities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13</a:t>
            </a:fld>
            <a:endParaRPr lang="en-US"/>
          </a:p>
        </p:txBody>
      </p:sp>
    </p:spTree>
    <p:extLst>
      <p:ext uri="{BB962C8B-B14F-4D97-AF65-F5344CB8AC3E}">
        <p14:creationId xmlns:p14="http://schemas.microsoft.com/office/powerpoint/2010/main" val="545959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A9E5-0714-4A22-A56E-59AF2ADE0FC9}" type="slidenum">
              <a:rPr lang="en-US" smtClean="0"/>
              <a:pPr/>
              <a:t>14</a:t>
            </a:fld>
            <a:endParaRPr lang="en-US"/>
          </a:p>
        </p:txBody>
      </p:sp>
    </p:spTree>
    <p:extLst>
      <p:ext uri="{BB962C8B-B14F-4D97-AF65-F5344CB8AC3E}">
        <p14:creationId xmlns:p14="http://schemas.microsoft.com/office/powerpoint/2010/main" val="2536082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Allston/Brighton and Fenway/Longwood/Mission Hill are two sample neighborhood areas looked to for comparison because of (</a:t>
            </a:r>
            <a:r>
              <a:rPr lang="en-US" sz="1200" b="0" i="0" kern="1200" dirty="0" err="1" smtClean="0">
                <a:solidFill>
                  <a:schemeClr val="tx1"/>
                </a:solidFill>
                <a:effectLst/>
                <a:latin typeface="+mn-lt"/>
                <a:ea typeface="+mn-ea"/>
                <a:cs typeface="+mn-cs"/>
              </a:rPr>
              <a:t>i</a:t>
            </a:r>
            <a:r>
              <a:rPr lang="en-US" sz="1200" b="0" i="0" kern="1200" dirty="0" smtClean="0">
                <a:solidFill>
                  <a:schemeClr val="tx1"/>
                </a:solidFill>
                <a:effectLst/>
                <a:latin typeface="+mn-lt"/>
                <a:ea typeface="+mn-ea"/>
                <a:cs typeface="+mn-cs"/>
              </a:rPr>
              <a:t>) level of development opportunity (ii) density of residential activity and (iii) proximity to public transit access</a:t>
            </a:r>
            <a:endParaRPr lang="en-US" sz="1200" dirty="0" smtClean="0"/>
          </a:p>
          <a:p>
            <a:endParaRPr lang="en-US" sz="1200" dirty="0" smtClean="0"/>
          </a:p>
          <a:p>
            <a:r>
              <a:rPr lang="en-US" sz="1200" dirty="0" smtClean="0"/>
              <a:t>Roxbury residents are more likely to be employed in Health Care and Social Assistance or Accommodation, Food, and Retail</a:t>
            </a:r>
          </a:p>
          <a:p>
            <a:r>
              <a:rPr lang="en-US" sz="1200" dirty="0" smtClean="0"/>
              <a:t>Roxbury residents are less likely to be employed in Educational Services and Professional Services</a:t>
            </a:r>
          </a:p>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15</a:t>
            </a:fld>
            <a:endParaRPr lang="en-US"/>
          </a:p>
        </p:txBody>
      </p:sp>
    </p:spTree>
    <p:extLst>
      <p:ext uri="{BB962C8B-B14F-4D97-AF65-F5344CB8AC3E}">
        <p14:creationId xmlns:p14="http://schemas.microsoft.com/office/powerpoint/2010/main" val="1494186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A9E5-0714-4A22-A56E-59AF2ADE0FC9}" type="slidenum">
              <a:rPr lang="en-US" smtClean="0"/>
              <a:pPr/>
              <a:t>16</a:t>
            </a:fld>
            <a:endParaRPr lang="en-US"/>
          </a:p>
        </p:txBody>
      </p:sp>
    </p:spTree>
    <p:extLst>
      <p:ext uri="{BB962C8B-B14F-4D97-AF65-F5344CB8AC3E}">
        <p14:creationId xmlns:p14="http://schemas.microsoft.com/office/powerpoint/2010/main" val="2657267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There are approximately 24,000 payroll primary jobs in Roxbury</a:t>
            </a:r>
          </a:p>
          <a:p>
            <a:endParaRPr lang="en-US" dirty="0"/>
          </a:p>
        </p:txBody>
      </p:sp>
      <p:sp>
        <p:nvSpPr>
          <p:cNvPr id="4" name="Slide Number Placeholder 3"/>
          <p:cNvSpPr>
            <a:spLocks noGrp="1"/>
          </p:cNvSpPr>
          <p:nvPr>
            <p:ph type="sldNum" sz="quarter" idx="10"/>
          </p:nvPr>
        </p:nvSpPr>
        <p:spPr/>
        <p:txBody>
          <a:bodyPr/>
          <a:lstStyle/>
          <a:p>
            <a:fld id="{2E7626C9-B9DC-4283-BCCC-68BE1F6F7192}" type="slidenum">
              <a:rPr lang="en-US" smtClean="0"/>
              <a:t>17</a:t>
            </a:fld>
            <a:endParaRPr lang="en-US"/>
          </a:p>
        </p:txBody>
      </p:sp>
    </p:spTree>
    <p:extLst>
      <p:ext uri="{BB962C8B-B14F-4D97-AF65-F5344CB8AC3E}">
        <p14:creationId xmlns:p14="http://schemas.microsoft.com/office/powerpoint/2010/main" val="1171155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Roxbury has a larger share of jobs in Public Administration and Administrative and Waste Services</a:t>
            </a:r>
          </a:p>
          <a:p>
            <a:r>
              <a:rPr lang="en-US" sz="1200" dirty="0" smtClean="0"/>
              <a:t>Roxbury has a smaller share of jobs in Health Care and Social Assistance and Accommodation, Food, and Retail</a:t>
            </a:r>
          </a:p>
          <a:p>
            <a:endParaRPr lang="en-US" dirty="0"/>
          </a:p>
        </p:txBody>
      </p:sp>
      <p:sp>
        <p:nvSpPr>
          <p:cNvPr id="4" name="Slide Number Placeholder 3"/>
          <p:cNvSpPr>
            <a:spLocks noGrp="1"/>
          </p:cNvSpPr>
          <p:nvPr>
            <p:ph type="sldNum" sz="quarter" idx="10"/>
          </p:nvPr>
        </p:nvSpPr>
        <p:spPr/>
        <p:txBody>
          <a:bodyPr/>
          <a:lstStyle/>
          <a:p>
            <a:fld id="{2E7626C9-B9DC-4283-BCCC-68BE1F6F7192}" type="slidenum">
              <a:rPr lang="en-US" smtClean="0"/>
              <a:t>18</a:t>
            </a:fld>
            <a:endParaRPr lang="en-US"/>
          </a:p>
        </p:txBody>
      </p:sp>
    </p:spTree>
    <p:extLst>
      <p:ext uri="{BB962C8B-B14F-4D97-AF65-F5344CB8AC3E}">
        <p14:creationId xmlns:p14="http://schemas.microsoft.com/office/powerpoint/2010/main" val="2443146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A9E5-0714-4A22-A56E-59AF2ADE0FC9}" type="slidenum">
              <a:rPr lang="en-US" smtClean="0"/>
              <a:pPr/>
              <a:t>19</a:t>
            </a:fld>
            <a:endParaRPr lang="en-US"/>
          </a:p>
        </p:txBody>
      </p:sp>
    </p:spTree>
    <p:extLst>
      <p:ext uri="{BB962C8B-B14F-4D97-AF65-F5344CB8AC3E}">
        <p14:creationId xmlns:p14="http://schemas.microsoft.com/office/powerpoint/2010/main" val="2241668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2</a:t>
            </a:fld>
            <a:endParaRPr lang="en-US"/>
          </a:p>
        </p:txBody>
      </p:sp>
    </p:spTree>
    <p:extLst>
      <p:ext uri="{BB962C8B-B14F-4D97-AF65-F5344CB8AC3E}">
        <p14:creationId xmlns:p14="http://schemas.microsoft.com/office/powerpoint/2010/main" val="4137667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about 1,400 Roxbury residents (7.5%) hold payroll jobs in Roxbury</a:t>
            </a:r>
          </a:p>
          <a:p>
            <a:r>
              <a:rPr lang="en-US" dirty="0" smtClean="0"/>
              <a:t>These commute patterns are similar to Allston/Brighton and typical for other Boston neighborhoods</a:t>
            </a:r>
          </a:p>
          <a:p>
            <a:endParaRPr lang="en-US" dirty="0" smtClean="0"/>
          </a:p>
          <a:p>
            <a:r>
              <a:rPr lang="en-US" sz="1200" b="0" i="0" kern="1200" dirty="0" smtClean="0">
                <a:solidFill>
                  <a:schemeClr val="tx1"/>
                </a:solidFill>
                <a:effectLst/>
                <a:latin typeface="+mn-lt"/>
                <a:ea typeface="+mn-ea"/>
                <a:cs typeface="+mn-cs"/>
              </a:rPr>
              <a:t>Slide 17: on average 7.2% of Boston residents work in the same neighborhood in which they live. 4.6% of the jobs in a Boston neighborhood on average are filled by residents of that neighborhood.  </a:t>
            </a:r>
            <a:r>
              <a:rPr lang="en-US" sz="1200" b="0" i="0" kern="1200" smtClean="0">
                <a:solidFill>
                  <a:schemeClr val="tx1"/>
                </a:solidFill>
                <a:effectLst/>
                <a:latin typeface="+mn-lt"/>
                <a:ea typeface="+mn-ea"/>
                <a:cs typeface="+mn-cs"/>
              </a:rPr>
              <a:t>So Roxbury is about average among Boston neighborhoods.</a:t>
            </a:r>
            <a:endParaRPr lang="en-US" dirty="0" smtClean="0"/>
          </a:p>
        </p:txBody>
      </p:sp>
      <p:sp>
        <p:nvSpPr>
          <p:cNvPr id="4" name="Slide Number Placeholder 3"/>
          <p:cNvSpPr>
            <a:spLocks noGrp="1"/>
          </p:cNvSpPr>
          <p:nvPr>
            <p:ph type="sldNum" sz="quarter" idx="10"/>
          </p:nvPr>
        </p:nvSpPr>
        <p:spPr/>
        <p:txBody>
          <a:bodyPr/>
          <a:lstStyle/>
          <a:p>
            <a:fld id="{04EDA9E5-0714-4A22-A56E-59AF2ADE0FC9}" type="slidenum">
              <a:rPr lang="en-US" smtClean="0"/>
              <a:pPr/>
              <a:t>20</a:t>
            </a:fld>
            <a:endParaRPr lang="en-US"/>
          </a:p>
        </p:txBody>
      </p:sp>
    </p:spTree>
    <p:extLst>
      <p:ext uri="{BB962C8B-B14F-4D97-AF65-F5344CB8AC3E}">
        <p14:creationId xmlns:p14="http://schemas.microsoft.com/office/powerpoint/2010/main" val="691884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a:t>
            </a:r>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21</a:t>
            </a:fld>
            <a:endParaRPr lang="en-US"/>
          </a:p>
        </p:txBody>
      </p:sp>
    </p:spTree>
    <p:extLst>
      <p:ext uri="{BB962C8B-B14F-4D97-AF65-F5344CB8AC3E}">
        <p14:creationId xmlns:p14="http://schemas.microsoft.com/office/powerpoint/2010/main" val="1167750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A9E5-0714-4A22-A56E-59AF2ADE0FC9}" type="slidenum">
              <a:rPr lang="en-US" smtClean="0"/>
              <a:pPr/>
              <a:t>22</a:t>
            </a:fld>
            <a:endParaRPr lang="en-US"/>
          </a:p>
        </p:txBody>
      </p:sp>
    </p:spTree>
    <p:extLst>
      <p:ext uri="{BB962C8B-B14F-4D97-AF65-F5344CB8AC3E}">
        <p14:creationId xmlns:p14="http://schemas.microsoft.com/office/powerpoint/2010/main" val="3973162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Massachusetts Executive Office of Labor and Workforce Development (EOLWD) projected Boston job growth by industry 2012 through 2022:</a:t>
            </a:r>
          </a:p>
          <a:p>
            <a:pPr lvl="0"/>
            <a:r>
              <a:rPr lang="en-US" sz="1200" kern="1200" dirty="0" smtClean="0">
                <a:solidFill>
                  <a:schemeClr val="tx1"/>
                </a:solidFill>
                <a:effectLst/>
                <a:latin typeface="+mn-lt"/>
                <a:ea typeface="+mn-ea"/>
                <a:cs typeface="+mn-cs"/>
              </a:rPr>
              <a:t>health care and social assistance (1.7 percent annual growth)</a:t>
            </a:r>
          </a:p>
          <a:p>
            <a:pPr lvl="0"/>
            <a:r>
              <a:rPr lang="en-US" sz="1200" kern="1200" dirty="0" smtClean="0">
                <a:solidFill>
                  <a:schemeClr val="tx1"/>
                </a:solidFill>
                <a:effectLst/>
                <a:latin typeface="+mn-lt"/>
                <a:ea typeface="+mn-ea"/>
                <a:cs typeface="+mn-cs"/>
              </a:rPr>
              <a:t>professional and technical services (1.5 percent)</a:t>
            </a:r>
          </a:p>
          <a:p>
            <a:pPr lvl="0"/>
            <a:r>
              <a:rPr lang="en-US" sz="1200" kern="1200" dirty="0" smtClean="0">
                <a:solidFill>
                  <a:schemeClr val="tx1"/>
                </a:solidFill>
                <a:effectLst/>
                <a:latin typeface="+mn-lt"/>
                <a:ea typeface="+mn-ea"/>
                <a:cs typeface="+mn-cs"/>
              </a:rPr>
              <a:t>construction (2.4 percent)</a:t>
            </a:r>
          </a:p>
          <a:p>
            <a:pPr lvl="0"/>
            <a:r>
              <a:rPr lang="en-US" sz="1200" kern="1200" dirty="0" smtClean="0">
                <a:solidFill>
                  <a:schemeClr val="tx1"/>
                </a:solidFill>
                <a:effectLst/>
                <a:latin typeface="+mn-lt"/>
                <a:ea typeface="+mn-ea"/>
                <a:cs typeface="+mn-cs"/>
              </a:rPr>
              <a:t>arts, entertainment and recreation (1.9 percent)</a:t>
            </a:r>
          </a:p>
          <a:p>
            <a:pPr lvl="0"/>
            <a:r>
              <a:rPr lang="en-US" sz="1200" kern="1200" dirty="0" smtClean="0">
                <a:solidFill>
                  <a:schemeClr val="tx1"/>
                </a:solidFill>
                <a:effectLst/>
                <a:latin typeface="+mn-lt"/>
                <a:ea typeface="+mn-ea"/>
                <a:cs typeface="+mn-cs"/>
              </a:rPr>
              <a:t>other services (2.1 percent). </a:t>
            </a:r>
          </a:p>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23</a:t>
            </a:fld>
            <a:endParaRPr lang="en-US"/>
          </a:p>
        </p:txBody>
      </p:sp>
    </p:spTree>
    <p:extLst>
      <p:ext uri="{BB962C8B-B14F-4D97-AF65-F5344CB8AC3E}">
        <p14:creationId xmlns:p14="http://schemas.microsoft.com/office/powerpoint/2010/main" val="1805923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A9E5-0714-4A22-A56E-59AF2ADE0FC9}" type="slidenum">
              <a:rPr lang="en-US" smtClean="0"/>
              <a:pPr/>
              <a:t>24</a:t>
            </a:fld>
            <a:endParaRPr lang="en-US"/>
          </a:p>
        </p:txBody>
      </p:sp>
    </p:spTree>
    <p:extLst>
      <p:ext uri="{BB962C8B-B14F-4D97-AF65-F5344CB8AC3E}">
        <p14:creationId xmlns:p14="http://schemas.microsoft.com/office/powerpoint/2010/main" val="414056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25</a:t>
            </a:fld>
            <a:endParaRPr lang="en-US"/>
          </a:p>
        </p:txBody>
      </p:sp>
    </p:spTree>
    <p:extLst>
      <p:ext uri="{BB962C8B-B14F-4D97-AF65-F5344CB8AC3E}">
        <p14:creationId xmlns:p14="http://schemas.microsoft.com/office/powerpoint/2010/main" val="145834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wages are based on average weekly wages and may overstate annual wages if workers do not work (or are not paid) for 52 weeks/year. this especially may impact seasonal work such as construction.</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26</a:t>
            </a:fld>
            <a:endParaRPr lang="en-US"/>
          </a:p>
        </p:txBody>
      </p:sp>
    </p:spTree>
    <p:extLst>
      <p:ext uri="{BB962C8B-B14F-4D97-AF65-F5344CB8AC3E}">
        <p14:creationId xmlns:p14="http://schemas.microsoft.com/office/powerpoint/2010/main" val="1959243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A9E5-0714-4A22-A56E-59AF2ADE0FC9}" type="slidenum">
              <a:rPr lang="en-US" smtClean="0"/>
              <a:pPr/>
              <a:t>27</a:t>
            </a:fld>
            <a:endParaRPr lang="en-US"/>
          </a:p>
        </p:txBody>
      </p:sp>
    </p:spTree>
    <p:extLst>
      <p:ext uri="{BB962C8B-B14F-4D97-AF65-F5344CB8AC3E}">
        <p14:creationId xmlns:p14="http://schemas.microsoft.com/office/powerpoint/2010/main" val="3297187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projected job openings by occupation are openings projected to be available each year from 2012 to 2022. the projections come from the Massachusetts Executive Office of Labor and Workforce Development (EOLWD).</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28</a:t>
            </a:fld>
            <a:endParaRPr lang="en-US"/>
          </a:p>
        </p:txBody>
      </p:sp>
    </p:spTree>
    <p:extLst>
      <p:ext uri="{BB962C8B-B14F-4D97-AF65-F5344CB8AC3E}">
        <p14:creationId xmlns:p14="http://schemas.microsoft.com/office/powerpoint/2010/main" val="2714419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Massachusetts EOLWD has also projected job openings in Boston by occupation for 2012 to 2022.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Occupations that pay well and have significant projected openings, especially growth openings, are in business and financial operations, healthcare practitioners and technical occupations, management, and computer and mathematical occupations. However, these occupations often require a high degree of education and/or experience, and may be difficult for some Boston and area residents to access.</a:t>
            </a:r>
          </a:p>
          <a:p>
            <a:r>
              <a:rPr lang="en-US" sz="1200" kern="1200" dirty="0" smtClean="0">
                <a:solidFill>
                  <a:schemeClr val="tx1"/>
                </a:solidFill>
                <a:effectLst/>
                <a:latin typeface="+mn-lt"/>
                <a:ea typeface="+mn-ea"/>
                <a:cs typeface="+mn-cs"/>
              </a:rPr>
              <a:t>A Bachelor’s degree is a prerequisite for 40.5 percent of projected job openings and only 36.3 percent of projected job openings might be available to someone with a high school education or less. (This is a challenge because only 20.3% of Roxbury residents age 25+ have a Bachelor’s degree, and 54.8% have a high school education or less.)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29</a:t>
            </a:fld>
            <a:endParaRPr lang="en-US"/>
          </a:p>
        </p:txBody>
      </p:sp>
    </p:spTree>
    <p:extLst>
      <p:ext uri="{BB962C8B-B14F-4D97-AF65-F5344CB8AC3E}">
        <p14:creationId xmlns:p14="http://schemas.microsoft.com/office/powerpoint/2010/main" val="2347704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3</a:t>
            </a:fld>
            <a:endParaRPr lang="en-US"/>
          </a:p>
        </p:txBody>
      </p:sp>
    </p:spTree>
    <p:extLst>
      <p:ext uri="{BB962C8B-B14F-4D97-AF65-F5344CB8AC3E}">
        <p14:creationId xmlns:p14="http://schemas.microsoft.com/office/powerpoint/2010/main" val="755589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smtClean="0">
                <a:solidFill>
                  <a:schemeClr val="tx1"/>
                </a:solidFill>
                <a:effectLst/>
                <a:latin typeface="+mn-lt"/>
                <a:ea typeface="+mn-ea"/>
                <a:cs typeface="+mn-cs"/>
              </a:rPr>
              <a:t>while R&amp;D does have the highest employee per sf estimate, those jobs require a discrete set of qualifications. </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30</a:t>
            </a:fld>
            <a:endParaRPr lang="en-US"/>
          </a:p>
        </p:txBody>
      </p:sp>
    </p:spTree>
    <p:extLst>
      <p:ext uri="{BB962C8B-B14F-4D97-AF65-F5344CB8AC3E}">
        <p14:creationId xmlns:p14="http://schemas.microsoft.com/office/powerpoint/2010/main" val="1177018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A9E5-0714-4A22-A56E-59AF2ADE0FC9}" type="slidenum">
              <a:rPr lang="en-US" smtClean="0"/>
              <a:pPr/>
              <a:t>31</a:t>
            </a:fld>
            <a:endParaRPr lang="en-US"/>
          </a:p>
        </p:txBody>
      </p:sp>
    </p:spTree>
    <p:extLst>
      <p:ext uri="{BB962C8B-B14F-4D97-AF65-F5344CB8AC3E}">
        <p14:creationId xmlns:p14="http://schemas.microsoft.com/office/powerpoint/2010/main" val="2384345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32</a:t>
            </a:fld>
            <a:endParaRPr lang="en-US"/>
          </a:p>
        </p:txBody>
      </p:sp>
    </p:spTree>
    <p:extLst>
      <p:ext uri="{BB962C8B-B14F-4D97-AF65-F5344CB8AC3E}">
        <p14:creationId xmlns:p14="http://schemas.microsoft.com/office/powerpoint/2010/main" val="65523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33</a:t>
            </a:fld>
            <a:endParaRPr lang="en-US"/>
          </a:p>
        </p:txBody>
      </p:sp>
    </p:spTree>
    <p:extLst>
      <p:ext uri="{BB962C8B-B14F-4D97-AF65-F5344CB8AC3E}">
        <p14:creationId xmlns:p14="http://schemas.microsoft.com/office/powerpoint/2010/main" val="3212794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34</a:t>
            </a:fld>
            <a:endParaRPr lang="en-US"/>
          </a:p>
        </p:txBody>
      </p:sp>
    </p:spTree>
    <p:extLst>
      <p:ext uri="{BB962C8B-B14F-4D97-AF65-F5344CB8AC3E}">
        <p14:creationId xmlns:p14="http://schemas.microsoft.com/office/powerpoint/2010/main" val="999949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A9E5-0714-4A22-A56E-59AF2ADE0FC9}" type="slidenum">
              <a:rPr lang="en-US" smtClean="0"/>
              <a:pPr/>
              <a:t>35</a:t>
            </a:fld>
            <a:endParaRPr lang="en-US"/>
          </a:p>
        </p:txBody>
      </p:sp>
    </p:spTree>
    <p:extLst>
      <p:ext uri="{BB962C8B-B14F-4D97-AF65-F5344CB8AC3E}">
        <p14:creationId xmlns:p14="http://schemas.microsoft.com/office/powerpoint/2010/main" val="42319703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35624F-647F-4C81-80C7-36FE56958BF0}" type="slidenum">
              <a:rPr lang="en-US" smtClean="0"/>
              <a:t>36</a:t>
            </a:fld>
            <a:endParaRPr lang="en-US" dirty="0"/>
          </a:p>
        </p:txBody>
      </p:sp>
    </p:spTree>
    <p:extLst>
      <p:ext uri="{BB962C8B-B14F-4D97-AF65-F5344CB8AC3E}">
        <p14:creationId xmlns:p14="http://schemas.microsoft.com/office/powerpoint/2010/main" val="4054693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35624F-647F-4C81-80C7-36FE56958BF0}" type="slidenum">
              <a:rPr lang="en-US" smtClean="0"/>
              <a:t>37</a:t>
            </a:fld>
            <a:endParaRPr lang="en-US" dirty="0"/>
          </a:p>
        </p:txBody>
      </p:sp>
    </p:spTree>
    <p:extLst>
      <p:ext uri="{BB962C8B-B14F-4D97-AF65-F5344CB8AC3E}">
        <p14:creationId xmlns:p14="http://schemas.microsoft.com/office/powerpoint/2010/main" val="3808592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Earnings</a:t>
            </a:r>
            <a:r>
              <a:rPr lang="en-US" baseline="0" dirty="0" smtClean="0"/>
              <a:t> data show the close connection between earnings and level of educational attainment.</a:t>
            </a:r>
            <a:endParaRPr lang="en-US" dirty="0" smtClean="0"/>
          </a:p>
          <a:p>
            <a:endParaRPr lang="en-US" dirty="0" smtClean="0"/>
          </a:p>
          <a:p>
            <a:r>
              <a:rPr lang="en-US" dirty="0" smtClean="0"/>
              <a:t>62.9%</a:t>
            </a:r>
            <a:r>
              <a:rPr lang="en-US" baseline="0" dirty="0" smtClean="0"/>
              <a:t> of Residents with a BA earn at least $50,000 a year. </a:t>
            </a:r>
          </a:p>
          <a:p>
            <a:endParaRPr lang="en-US" baseline="0" dirty="0" smtClean="0"/>
          </a:p>
          <a:p>
            <a:r>
              <a:rPr lang="en-US" baseline="0" dirty="0" smtClean="0"/>
              <a:t>By comparison, two-thirds of residents with less than a high school degree, and half of residents with only a HS diploma earn LESS than $25,000 a year.</a:t>
            </a:r>
          </a:p>
        </p:txBody>
      </p:sp>
      <p:sp>
        <p:nvSpPr>
          <p:cNvPr id="4" name="Slide Number Placeholder 3"/>
          <p:cNvSpPr>
            <a:spLocks noGrp="1"/>
          </p:cNvSpPr>
          <p:nvPr>
            <p:ph type="sldNum" sz="quarter" idx="10"/>
          </p:nvPr>
        </p:nvSpPr>
        <p:spPr/>
        <p:txBody>
          <a:bodyPr/>
          <a:lstStyle/>
          <a:p>
            <a:fld id="{7C35624F-647F-4C81-80C7-36FE56958BF0}" type="slidenum">
              <a:rPr lang="en-US" smtClean="0"/>
              <a:t>38</a:t>
            </a:fld>
            <a:endParaRPr lang="en-US" dirty="0"/>
          </a:p>
        </p:txBody>
      </p:sp>
    </p:spTree>
    <p:extLst>
      <p:ext uri="{BB962C8B-B14F-4D97-AF65-F5344CB8AC3E}">
        <p14:creationId xmlns:p14="http://schemas.microsoft.com/office/powerpoint/2010/main" val="6797809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chart, comparing outcomes of residents and non-residents by education level again emphasizes the substantial returns to acquiring additional educational credentials. </a:t>
            </a:r>
          </a:p>
          <a:p>
            <a:endParaRPr lang="en-US" baseline="0" dirty="0" smtClean="0"/>
          </a:p>
          <a:p>
            <a:r>
              <a:rPr lang="en-US" baseline="0" dirty="0" smtClean="0"/>
              <a:t>But the gaps between residents and non-residents conditional on education still stand out. </a:t>
            </a:r>
          </a:p>
          <a:p>
            <a:endParaRPr lang="en-US" baseline="0" dirty="0" smtClean="0"/>
          </a:p>
          <a:p>
            <a:r>
              <a:rPr lang="en-US" baseline="0" dirty="0" smtClean="0"/>
              <a:t>For us, this emphasizes the importance of a career pathways approach that not only connects residents with opportunities to increase their labor market skills, but also helps make sure that residents can connect with the opportunities to use those skills to advance up the ladder.</a:t>
            </a:r>
            <a:endParaRPr lang="en-US" dirty="0"/>
          </a:p>
        </p:txBody>
      </p:sp>
      <p:sp>
        <p:nvSpPr>
          <p:cNvPr id="4" name="Slide Number Placeholder 3"/>
          <p:cNvSpPr>
            <a:spLocks noGrp="1"/>
          </p:cNvSpPr>
          <p:nvPr>
            <p:ph type="sldNum" sz="quarter" idx="10"/>
          </p:nvPr>
        </p:nvSpPr>
        <p:spPr/>
        <p:txBody>
          <a:bodyPr/>
          <a:lstStyle/>
          <a:p>
            <a:fld id="{7C35624F-647F-4C81-80C7-36FE56958BF0}" type="slidenum">
              <a:rPr lang="en-US" smtClean="0"/>
              <a:t>39</a:t>
            </a:fld>
            <a:endParaRPr lang="en-US" dirty="0"/>
          </a:p>
        </p:txBody>
      </p:sp>
    </p:spTree>
    <p:extLst>
      <p:ext uri="{BB962C8B-B14F-4D97-AF65-F5344CB8AC3E}">
        <p14:creationId xmlns:p14="http://schemas.microsoft.com/office/powerpoint/2010/main" val="175901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A9E5-0714-4A22-A56E-59AF2ADE0FC9}" type="slidenum">
              <a:rPr lang="en-US" smtClean="0"/>
              <a:pPr/>
              <a:t>4</a:t>
            </a:fld>
            <a:endParaRPr lang="en-US"/>
          </a:p>
        </p:txBody>
      </p:sp>
    </p:spTree>
    <p:extLst>
      <p:ext uri="{BB962C8B-B14F-4D97-AF65-F5344CB8AC3E}">
        <p14:creationId xmlns:p14="http://schemas.microsoft.com/office/powerpoint/2010/main" val="36330431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concerns are magnified in Dudley Square. </a:t>
            </a:r>
          </a:p>
          <a:p>
            <a:endParaRPr lang="en-US" baseline="0" dirty="0" smtClean="0"/>
          </a:p>
          <a:p>
            <a:r>
              <a:rPr lang="en-US" baseline="0" dirty="0" smtClean="0"/>
              <a:t>Dudley, and Roxbury residents more broadly, have lower levels of education than the city as a whole.</a:t>
            </a:r>
          </a:p>
          <a:p>
            <a:endParaRPr lang="en-US" baseline="0" dirty="0" smtClean="0"/>
          </a:p>
          <a:p>
            <a:r>
              <a:rPr lang="en-US" baseline="0" dirty="0" smtClean="0"/>
              <a:t>But earnings – a median of just $9,292 for Dudley residents, lag even further behind.  We need to continue to pursue programs that address both these gaps – providing opportunities to acquire in-demand skills, and connecting residents to opportunities to put those skills to work at jobs that pay enough to sustain themselves and their families.</a:t>
            </a:r>
            <a:endParaRPr lang="en-US" dirty="0"/>
          </a:p>
        </p:txBody>
      </p:sp>
      <p:sp>
        <p:nvSpPr>
          <p:cNvPr id="4" name="Slide Number Placeholder 3"/>
          <p:cNvSpPr>
            <a:spLocks noGrp="1"/>
          </p:cNvSpPr>
          <p:nvPr>
            <p:ph type="sldNum" sz="quarter" idx="10"/>
          </p:nvPr>
        </p:nvSpPr>
        <p:spPr/>
        <p:txBody>
          <a:bodyPr/>
          <a:lstStyle/>
          <a:p>
            <a:fld id="{7C35624F-647F-4C81-80C7-36FE56958BF0}" type="slidenum">
              <a:rPr lang="en-US" smtClean="0"/>
              <a:t>40</a:t>
            </a:fld>
            <a:endParaRPr lang="en-US" dirty="0"/>
          </a:p>
        </p:txBody>
      </p:sp>
    </p:spTree>
    <p:extLst>
      <p:ext uri="{BB962C8B-B14F-4D97-AF65-F5344CB8AC3E}">
        <p14:creationId xmlns:p14="http://schemas.microsoft.com/office/powerpoint/2010/main" val="39702883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Investment in programs that place individuals on a continuum of quality education, training, workforce development, and economic security. This continuum is defined as high school diplomas/Hi-SET attainment, matriculation into post-secondary education or industry-recognized training programs, placement into jobs with demonstrated career paths, and/or access to income maximization programs.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kern="1200" dirty="0" smtClean="0">
                <a:solidFill>
                  <a:schemeClr val="tx1"/>
                </a:solidFill>
                <a:effectLst/>
                <a:latin typeface="+mn-lt"/>
                <a:ea typeface="+mn-ea"/>
                <a:cs typeface="+mn-cs"/>
              </a:rPr>
              <a:t>The use of career pathways models that provide clear sequence and connection between education and training programs and jobs that allow participants to progress from one level to the next to improve their career prospects. </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 use of work-based training that provides maximum opportunities for participants to gain employment skills that meet employer needs.</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inclusion of bridge programs designed to accelerate credentials and skill building, such as use of contextualized and integrated curriculum and instruction.</a:t>
            </a:r>
            <a:endParaRPr lang="en-US" dirty="0" smtClean="0">
              <a:effectLst/>
            </a:endParaRPr>
          </a:p>
        </p:txBody>
      </p:sp>
      <p:sp>
        <p:nvSpPr>
          <p:cNvPr id="4" name="Slide Number Placeholder 3"/>
          <p:cNvSpPr>
            <a:spLocks noGrp="1"/>
          </p:cNvSpPr>
          <p:nvPr>
            <p:ph type="sldNum" sz="quarter" idx="10"/>
          </p:nvPr>
        </p:nvSpPr>
        <p:spPr/>
        <p:txBody>
          <a:bodyPr/>
          <a:lstStyle/>
          <a:p>
            <a:fld id="{7C35624F-647F-4C81-80C7-36FE56958BF0}" type="slidenum">
              <a:rPr lang="en-US" smtClean="0"/>
              <a:t>41</a:t>
            </a:fld>
            <a:endParaRPr lang="en-US" dirty="0"/>
          </a:p>
        </p:txBody>
      </p:sp>
    </p:spTree>
    <p:extLst>
      <p:ext uri="{BB962C8B-B14F-4D97-AF65-F5344CB8AC3E}">
        <p14:creationId xmlns:p14="http://schemas.microsoft.com/office/powerpoint/2010/main" val="9625887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high degree of coordination of wrap-around support services which address a wide range of individual and family needs. These can include but are not limited to financial literacy, ESOL/ABE, immigration, income maximization, mental health, childcare, transportation, and individual case management all with the goal of helping participants obtain and retain jobs and/or achieve economic security. </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Investment in comprehensive assessment processes that value a high degree of “customer direction” in program choice. </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use of partnerships and collaborations are strongly encouraged to ensure that there are no gaps in a continuum of programs and supportive services to address a wide range of barriers of various populations.</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Preference will be given to programs offering employment, education, and economic security continuum with an integrated approach, where individuals can take advantage of multiple services to help them become economically self-sufficient. </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JCS proposes to continue its investment of a percentage of CDBG resources in the Adult Literacy Initiative, a partnership with the state Department of Elementary and Secondary Education (DESE). </a:t>
            </a:r>
            <a:endParaRPr lang="en-US" dirty="0">
              <a:effectLst/>
            </a:endParaRPr>
          </a:p>
        </p:txBody>
      </p:sp>
      <p:sp>
        <p:nvSpPr>
          <p:cNvPr id="4" name="Slide Number Placeholder 3"/>
          <p:cNvSpPr>
            <a:spLocks noGrp="1"/>
          </p:cNvSpPr>
          <p:nvPr>
            <p:ph type="sldNum" sz="quarter" idx="10"/>
          </p:nvPr>
        </p:nvSpPr>
        <p:spPr/>
        <p:txBody>
          <a:bodyPr/>
          <a:lstStyle/>
          <a:p>
            <a:fld id="{7C35624F-647F-4C81-80C7-36FE56958BF0}" type="slidenum">
              <a:rPr lang="en-US" smtClean="0"/>
              <a:t>42</a:t>
            </a:fld>
            <a:endParaRPr lang="en-US" dirty="0"/>
          </a:p>
        </p:txBody>
      </p:sp>
    </p:spTree>
    <p:extLst>
      <p:ext uri="{BB962C8B-B14F-4D97-AF65-F5344CB8AC3E}">
        <p14:creationId xmlns:p14="http://schemas.microsoft.com/office/powerpoint/2010/main" val="9767460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7315200" cy="2700337"/>
          </a:xfrm>
          <a:prstGeom prst="rect">
            <a:avLst/>
          </a:prstGeom>
        </p:spPr>
        <p:txBody>
          <a:bodyPr/>
          <a:lstStyle/>
          <a:p>
            <a:r>
              <a:rPr lang="en-US" dirty="0" smtClean="0"/>
              <a:t>OWD is strengthening</a:t>
            </a:r>
            <a:r>
              <a:rPr lang="en-US" baseline="0" dirty="0" smtClean="0"/>
              <a:t> existing career pathway models, such as that found in the trades, creating new pathways, while also incorporating economic empowerment services though programs such as the Center for Financial Empowerment to help individuals address their educational, career, and financial goals. </a:t>
            </a:r>
            <a:endParaRPr lang="en-US" dirty="0"/>
          </a:p>
        </p:txBody>
      </p:sp>
    </p:spTree>
    <p:extLst>
      <p:ext uri="{BB962C8B-B14F-4D97-AF65-F5344CB8AC3E}">
        <p14:creationId xmlns:p14="http://schemas.microsoft.com/office/powerpoint/2010/main" val="26044522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35624F-647F-4C81-80C7-36FE56958BF0}" type="slidenum">
              <a:rPr lang="en-US" smtClean="0"/>
              <a:t>44</a:t>
            </a:fld>
            <a:endParaRPr lang="en-US" dirty="0"/>
          </a:p>
        </p:txBody>
      </p:sp>
    </p:spTree>
    <p:extLst>
      <p:ext uri="{BB962C8B-B14F-4D97-AF65-F5344CB8AC3E}">
        <p14:creationId xmlns:p14="http://schemas.microsoft.com/office/powerpoint/2010/main" val="15351114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35624F-647F-4C81-80C7-36FE56958BF0}" type="slidenum">
              <a:rPr lang="en-US" smtClean="0"/>
              <a:t>45</a:t>
            </a:fld>
            <a:endParaRPr lang="en-US" dirty="0"/>
          </a:p>
        </p:txBody>
      </p:sp>
    </p:spTree>
    <p:extLst>
      <p:ext uri="{BB962C8B-B14F-4D97-AF65-F5344CB8AC3E}">
        <p14:creationId xmlns:p14="http://schemas.microsoft.com/office/powerpoint/2010/main" val="3022497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A9E5-0714-4A22-A56E-59AF2ADE0FC9}" type="slidenum">
              <a:rPr lang="en-US" smtClean="0"/>
              <a:pPr/>
              <a:t>5</a:t>
            </a:fld>
            <a:endParaRPr lang="en-US"/>
          </a:p>
        </p:txBody>
      </p:sp>
    </p:spTree>
    <p:extLst>
      <p:ext uri="{BB962C8B-B14F-4D97-AF65-F5344CB8AC3E}">
        <p14:creationId xmlns:p14="http://schemas.microsoft.com/office/powerpoint/2010/main" val="668434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A9E5-0714-4A22-A56E-59AF2ADE0FC9}" type="slidenum">
              <a:rPr lang="en-US" smtClean="0"/>
              <a:pPr/>
              <a:t>6</a:t>
            </a:fld>
            <a:endParaRPr lang="en-US"/>
          </a:p>
        </p:txBody>
      </p:sp>
    </p:spTree>
    <p:extLst>
      <p:ext uri="{BB962C8B-B14F-4D97-AF65-F5344CB8AC3E}">
        <p14:creationId xmlns:p14="http://schemas.microsoft.com/office/powerpoint/2010/main" val="2083771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BOARD DATE???</a:t>
            </a:r>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7</a:t>
            </a:fld>
            <a:endParaRPr lang="en-US"/>
          </a:p>
        </p:txBody>
      </p:sp>
    </p:spTree>
    <p:extLst>
      <p:ext uri="{BB962C8B-B14F-4D97-AF65-F5344CB8AC3E}">
        <p14:creationId xmlns:p14="http://schemas.microsoft.com/office/powerpoint/2010/main" val="3804153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8</a:t>
            </a:fld>
            <a:endParaRPr lang="en-US"/>
          </a:p>
        </p:txBody>
      </p:sp>
    </p:spTree>
    <p:extLst>
      <p:ext uri="{BB962C8B-B14F-4D97-AF65-F5344CB8AC3E}">
        <p14:creationId xmlns:p14="http://schemas.microsoft.com/office/powerpoint/2010/main" val="609695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Draft</a:t>
            </a:r>
            <a:r>
              <a:rPr lang="en-US" baseline="0" dirty="0" smtClean="0"/>
              <a:t> RFP Guidelines: find strategies that position residents to successfully bid in RFPs</a:t>
            </a:r>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9</a:t>
            </a:fld>
            <a:endParaRPr lang="en-US"/>
          </a:p>
        </p:txBody>
      </p:sp>
    </p:spTree>
    <p:extLst>
      <p:ext uri="{BB962C8B-B14F-4D97-AF65-F5344CB8AC3E}">
        <p14:creationId xmlns:p14="http://schemas.microsoft.com/office/powerpoint/2010/main" val="28245418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0" y="4458351"/>
            <a:ext cx="12192000" cy="932688"/>
          </a:xfrm>
          <a:prstGeom prst="rect">
            <a:avLst/>
          </a:prstGeom>
        </p:spPr>
        <p:txBody>
          <a:bodyPr anchor="b">
            <a:normAutofit/>
          </a:bodyPr>
          <a:lstStyle>
            <a:lvl1pPr algn="ctr">
              <a:defRPr sz="4800" b="1" i="0" cap="all" baseline="0">
                <a:solidFill>
                  <a:srgbClr val="EE283B"/>
                </a:solidFill>
                <a:latin typeface="Open Sans" panose="020B0606030504020204" pitchFamily="34" charset="0"/>
              </a:defRPr>
            </a:lvl1pPr>
          </a:lstStyle>
          <a:p>
            <a:r>
              <a:rPr lang="en-US" dirty="0" smtClean="0"/>
              <a:t>Presentation Title</a:t>
            </a:r>
            <a:endParaRPr lang="en-US" dirty="0"/>
          </a:p>
        </p:txBody>
      </p:sp>
      <p:sp>
        <p:nvSpPr>
          <p:cNvPr id="5" name="Text Placeholder 4"/>
          <p:cNvSpPr>
            <a:spLocks noGrp="1"/>
          </p:cNvSpPr>
          <p:nvPr>
            <p:ph type="body" sz="quarter" idx="10" hasCustomPrompt="1"/>
          </p:nvPr>
        </p:nvSpPr>
        <p:spPr>
          <a:xfrm>
            <a:off x="0" y="5365638"/>
            <a:ext cx="12192000" cy="1474074"/>
          </a:xfrm>
        </p:spPr>
        <p:txBody>
          <a:bodyPr/>
          <a:lstStyle>
            <a:lvl1pPr marL="0" indent="0" algn="ctr">
              <a:lnSpc>
                <a:spcPct val="100000"/>
              </a:lnSpc>
              <a:spcBef>
                <a:spcPts val="0"/>
              </a:spcBef>
              <a:spcAft>
                <a:spcPts val="400"/>
              </a:spcAft>
              <a:buNone/>
              <a:defRPr sz="1800" baseline="0"/>
            </a:lvl1pPr>
          </a:lstStyle>
          <a:p>
            <a:pPr lvl="0"/>
            <a:r>
              <a:rPr lang="en-US" dirty="0" smtClean="0"/>
              <a:t>Presenter’s Name/ Department</a:t>
            </a:r>
          </a:p>
          <a:p>
            <a:pPr lvl="0"/>
            <a:r>
              <a:rPr lang="en-US" dirty="0" smtClean="0"/>
              <a:t>9th Floor City Hall </a:t>
            </a:r>
          </a:p>
          <a:p>
            <a:pPr lvl="0"/>
            <a:r>
              <a:rPr lang="en-US" dirty="0" smtClean="0"/>
              <a:t>July 6, 2015</a:t>
            </a:r>
          </a:p>
          <a:p>
            <a:pPr lvl="0"/>
            <a:endParaRPr lang="en-US" dirty="0"/>
          </a:p>
        </p:txBody>
      </p:sp>
      <p:sp>
        <p:nvSpPr>
          <p:cNvPr id="2" name="Rectangle 1"/>
          <p:cNvSpPr/>
          <p:nvPr userDrawn="1"/>
        </p:nvSpPr>
        <p:spPr>
          <a:xfrm>
            <a:off x="173736" y="6534912"/>
            <a:ext cx="1545336"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30205" r="1621" b="15644"/>
          <a:stretch/>
        </p:blipFill>
        <p:spPr>
          <a:xfrm>
            <a:off x="-15240" y="-38100"/>
            <a:ext cx="12207240" cy="4479470"/>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743749"/>
            <a:ext cx="2796363" cy="1114251"/>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40047" y="247518"/>
            <a:ext cx="3911905" cy="3911905"/>
          </a:xfrm>
          <a:prstGeom prst="rect">
            <a:avLst/>
          </a:prstGeom>
          <a:effectLst>
            <a:outerShdw blurRad="88900" dist="50800" dir="2400000" sx="103000" sy="103000" algn="l" rotWithShape="0">
              <a:prstClr val="black">
                <a:alpha val="40000"/>
              </a:prstClr>
            </a:outerShdw>
          </a:effectLst>
        </p:spPr>
      </p:pic>
      <p:pic>
        <p:nvPicPr>
          <p:cNvPr id="9" name="Picture 2" descr="T:\CommunityPlanning\CP Initiatives &amp; Studies\PLAN\PLAN Dudley Square\GRAPHICS\City Seal  MJW .jpg"/>
          <p:cNvPicPr>
            <a:picLocks noChangeAspect="1" noChangeArrowheads="1"/>
          </p:cNvPicPr>
          <p:nvPr userDrawn="1"/>
        </p:nvPicPr>
        <p:blipFill>
          <a:blip r:embed="rId5" cstate="print"/>
          <a:srcRect/>
          <a:stretch>
            <a:fillRect/>
          </a:stretch>
        </p:blipFill>
        <p:spPr bwMode="auto">
          <a:xfrm>
            <a:off x="10623698" y="5289698"/>
            <a:ext cx="1568302" cy="1568302"/>
          </a:xfrm>
          <a:prstGeom prst="rect">
            <a:avLst/>
          </a:prstGeom>
          <a:noFill/>
        </p:spPr>
      </p:pic>
    </p:spTree>
    <p:extLst>
      <p:ext uri="{BB962C8B-B14F-4D97-AF65-F5344CB8AC3E}">
        <p14:creationId xmlns:p14="http://schemas.microsoft.com/office/powerpoint/2010/main" val="10363726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42900" y="1456660"/>
            <a:ext cx="11468100" cy="4944139"/>
          </a:xfrm>
        </p:spPr>
        <p:txBody>
          <a:bodyPr/>
          <a:lstStyle>
            <a:lvl1pPr marL="457189" indent="-457189">
              <a:buFont typeface="+mj-lt"/>
              <a:buAutoNum type="arabicPeriod"/>
              <a:defRPr/>
            </a:lvl1pPr>
            <a:lvl2pPr marL="457189" indent="0">
              <a:buFont typeface="+mj-lt"/>
              <a:buNone/>
              <a:defRPr/>
            </a:lvl2pPr>
            <a:lvl3pPr marL="1371566" indent="-457189">
              <a:buFont typeface="+mj-lt"/>
              <a:buAutoNum type="arabicPeriod"/>
              <a:defRPr/>
            </a:lvl3pPr>
            <a:lvl4pPr marL="1828754" indent="-457189">
              <a:buFont typeface="+mj-lt"/>
              <a:buAutoNum type="arabicPeriod"/>
              <a:defRPr/>
            </a:lvl4pPr>
            <a:lvl5pPr marL="2285943" indent="-457189">
              <a:buFont typeface="+mj-lt"/>
              <a:buAutoNum type="arabicPeriod"/>
              <a:defRPr/>
            </a:lvl5pPr>
          </a:lstStyle>
          <a:p>
            <a:pPr lvl="0"/>
            <a:r>
              <a:rPr lang="en-US" dirty="0" smtClean="0"/>
              <a:t>Click to edit Master text styles</a:t>
            </a:r>
          </a:p>
        </p:txBody>
      </p:sp>
      <p:sp>
        <p:nvSpPr>
          <p:cNvPr id="4" name="Title Placeholder 1"/>
          <p:cNvSpPr>
            <a:spLocks noGrp="1"/>
          </p:cNvSpPr>
          <p:nvPr>
            <p:ph type="title"/>
          </p:nvPr>
        </p:nvSpPr>
        <p:spPr>
          <a:xfrm>
            <a:off x="342903" y="885171"/>
            <a:ext cx="11468100" cy="43383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41544332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869712" y="1064525"/>
            <a:ext cx="7432157" cy="5488675"/>
          </a:xfrm>
        </p:spPr>
        <p:txBody>
          <a:bodyPr/>
          <a:lstStyle/>
          <a:p>
            <a:r>
              <a:rPr lang="en-US" dirty="0" smtClean="0"/>
              <a:t>Click icon to add picture</a:t>
            </a:r>
            <a:endParaRPr lang="en-US" dirty="0"/>
          </a:p>
        </p:txBody>
      </p:sp>
      <p:cxnSp>
        <p:nvCxnSpPr>
          <p:cNvPr id="19" name="Straight Connector 18"/>
          <p:cNvCxnSpPr/>
          <p:nvPr userDrawn="1"/>
        </p:nvCxnSpPr>
        <p:spPr>
          <a:xfrm>
            <a:off x="-179105" y="3429000"/>
            <a:ext cx="5156633" cy="844"/>
          </a:xfrm>
          <a:prstGeom prst="line">
            <a:avLst/>
          </a:prstGeom>
          <a:ln w="38100">
            <a:solidFill>
              <a:srgbClr val="EE283B"/>
            </a:solidFill>
          </a:ln>
        </p:spPr>
        <p:style>
          <a:lnRef idx="1">
            <a:schemeClr val="accent1"/>
          </a:lnRef>
          <a:fillRef idx="0">
            <a:schemeClr val="accent1"/>
          </a:fillRef>
          <a:effectRef idx="0">
            <a:schemeClr val="accent1"/>
          </a:effectRef>
          <a:fontRef idx="minor">
            <a:schemeClr val="tx1"/>
          </a:fontRef>
        </p:style>
      </p:cxnSp>
      <p:sp>
        <p:nvSpPr>
          <p:cNvPr id="21" name="Text Placeholder 20"/>
          <p:cNvSpPr>
            <a:spLocks noGrp="1"/>
          </p:cNvSpPr>
          <p:nvPr>
            <p:ph type="body" sz="quarter" idx="14" hasCustomPrompt="1"/>
          </p:nvPr>
        </p:nvSpPr>
        <p:spPr>
          <a:xfrm>
            <a:off x="253842" y="1852052"/>
            <a:ext cx="3645058" cy="1576947"/>
          </a:xfrm>
        </p:spPr>
        <p:txBody>
          <a:bodyPr>
            <a:noAutofit/>
          </a:bodyPr>
          <a:lstStyle>
            <a:lvl1pPr marL="0" indent="0" algn="l">
              <a:buNone/>
              <a:defRPr sz="13500">
                <a:ln w="28575">
                  <a:solidFill>
                    <a:srgbClr val="EE283B"/>
                  </a:solidFill>
                </a:ln>
                <a:pattFill prst="ltUpDiag">
                  <a:fgClr>
                    <a:srgbClr val="EE283B"/>
                  </a:fgClr>
                  <a:bgClr>
                    <a:schemeClr val="bg1"/>
                  </a:bgClr>
                </a:patt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dirty="0" smtClean="0"/>
              <a:t>01</a:t>
            </a:r>
            <a:endParaRPr lang="en-US" dirty="0"/>
          </a:p>
        </p:txBody>
      </p:sp>
      <p:sp>
        <p:nvSpPr>
          <p:cNvPr id="23" name="Text Placeholder 22"/>
          <p:cNvSpPr>
            <a:spLocks noGrp="1"/>
          </p:cNvSpPr>
          <p:nvPr>
            <p:ph type="body" sz="quarter" idx="15" hasCustomPrompt="1"/>
          </p:nvPr>
        </p:nvSpPr>
        <p:spPr>
          <a:xfrm>
            <a:off x="253842" y="3524250"/>
            <a:ext cx="4467612" cy="949705"/>
          </a:xfrm>
        </p:spPr>
        <p:txBody>
          <a:bodyPr>
            <a:normAutofit/>
          </a:bodyPr>
          <a:lstStyle>
            <a:lvl1pPr marL="0" indent="0" algn="l">
              <a:buNone/>
              <a:defRPr sz="2400" b="1" baseline="0">
                <a:solidFill>
                  <a:schemeClr val="bg2">
                    <a:lumMod val="50000"/>
                  </a:schemeClr>
                </a:solidFill>
              </a:defRPr>
            </a:lvl1pPr>
          </a:lstStyle>
          <a:p>
            <a:pPr lvl="0"/>
            <a:r>
              <a:rPr lang="en-US" dirty="0" smtClean="0"/>
              <a:t>SECTION TITLE</a:t>
            </a:r>
            <a:endParaRPr lang="en-US" dirty="0"/>
          </a:p>
        </p:txBody>
      </p:sp>
    </p:spTree>
    <p:extLst>
      <p:ext uri="{BB962C8B-B14F-4D97-AF65-F5344CB8AC3E}">
        <p14:creationId xmlns:p14="http://schemas.microsoft.com/office/powerpoint/2010/main" val="12513416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611" userDrawn="1">
          <p15:clr>
            <a:srgbClr val="FBAE40"/>
          </p15:clr>
        </p15:guide>
        <p15:guide id="2" pos="3940" userDrawn="1">
          <p15:clr>
            <a:srgbClr val="FBAE40"/>
          </p15:clr>
        </p15:guide>
        <p15:guide id="3" orient="horz" pos="2160" userDrawn="1">
          <p15:clr>
            <a:srgbClr val="FBAE40"/>
          </p15:clr>
        </p15:guide>
        <p15:guide id="4" orient="horz" pos="2088" userDrawn="1">
          <p15:clr>
            <a:srgbClr val="FBAE40"/>
          </p15:clr>
        </p15:guide>
        <p15:guide id="5" orient="horz" pos="223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08218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42903" y="885171"/>
            <a:ext cx="11468100" cy="43383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7"/>
          <p:cNvSpPr>
            <a:spLocks noGrp="1"/>
          </p:cNvSpPr>
          <p:nvPr>
            <p:ph type="body" sz="quarter" idx="18" hasCustomPrompt="1"/>
          </p:nvPr>
        </p:nvSpPr>
        <p:spPr>
          <a:xfrm>
            <a:off x="342903" y="1344457"/>
            <a:ext cx="11468100" cy="325418"/>
          </a:xfrm>
        </p:spPr>
        <p:txBody>
          <a:bodyPr>
            <a:noAutofit/>
          </a:bodyPr>
          <a:lstStyle>
            <a:lvl1pPr marL="0" indent="0">
              <a:buNone/>
              <a:defRPr sz="2200" b="1" baseline="0">
                <a:solidFill>
                  <a:schemeClr val="bg2">
                    <a:lumMod val="75000"/>
                  </a:schemeClr>
                </a:solidFill>
              </a:defRPr>
            </a:lvl1pPr>
          </a:lstStyle>
          <a:p>
            <a:pPr lvl="0"/>
            <a:r>
              <a:rPr lang="en-US" dirty="0" smtClean="0"/>
              <a:t>Click to add Subtitle</a:t>
            </a:r>
            <a:endParaRPr lang="en-US" dirty="0"/>
          </a:p>
        </p:txBody>
      </p:sp>
      <p:sp>
        <p:nvSpPr>
          <p:cNvPr id="4" name="TextBox 3"/>
          <p:cNvSpPr txBox="1"/>
          <p:nvPr userDrawn="1"/>
        </p:nvSpPr>
        <p:spPr>
          <a:xfrm>
            <a:off x="11611374" y="6477332"/>
            <a:ext cx="580626" cy="276999"/>
          </a:xfrm>
          <a:prstGeom prst="rect">
            <a:avLst/>
          </a:prstGeom>
          <a:noFill/>
        </p:spPr>
        <p:txBody>
          <a:bodyPr wrap="square" rtlCol="0">
            <a:spAutoFit/>
          </a:bodyPr>
          <a:lstStyle/>
          <a:p>
            <a:pPr algn="ctr"/>
            <a:fld id="{5EAEE429-5887-4A06-8EC7-2B0A98E2A248}" type="slidenum">
              <a:rPr lang="en-US" sz="1200" smtClean="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pPr algn="ctr"/>
              <a:t>‹#›</a:t>
            </a:fld>
            <a:endParaRPr lang="en-US" sz="12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197285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_Bullets">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342905" y="885171"/>
            <a:ext cx="3831932" cy="433834"/>
          </a:xfrm>
          <a:prstGeom prst="rect">
            <a:avLst/>
          </a:prstGeom>
        </p:spPr>
        <p:txBody>
          <a:bodyPr vert="horz" lIns="91440" tIns="45720" rIns="91440" bIns="45720" rtlCol="0" anchor="ctr">
            <a:normAutofit/>
          </a:bodyPr>
          <a:lstStyle/>
          <a:p>
            <a:r>
              <a:rPr lang="en-US" dirty="0" smtClean="0"/>
              <a:t>edit</a:t>
            </a:r>
            <a:endParaRPr lang="en-US" dirty="0"/>
          </a:p>
        </p:txBody>
      </p:sp>
      <p:sp>
        <p:nvSpPr>
          <p:cNvPr id="3" name="Text Placeholder 7"/>
          <p:cNvSpPr>
            <a:spLocks noGrp="1"/>
          </p:cNvSpPr>
          <p:nvPr>
            <p:ph type="body" sz="quarter" idx="18" hasCustomPrompt="1"/>
          </p:nvPr>
        </p:nvSpPr>
        <p:spPr>
          <a:xfrm>
            <a:off x="342905" y="1344457"/>
            <a:ext cx="3822696" cy="325418"/>
          </a:xfrm>
        </p:spPr>
        <p:txBody>
          <a:bodyPr>
            <a:noAutofit/>
          </a:bodyPr>
          <a:lstStyle>
            <a:lvl1pPr marL="0" indent="0">
              <a:buNone/>
              <a:defRPr sz="2200" b="1" baseline="0">
                <a:solidFill>
                  <a:schemeClr val="bg2">
                    <a:lumMod val="75000"/>
                  </a:schemeClr>
                </a:solidFill>
              </a:defRPr>
            </a:lvl1pPr>
          </a:lstStyle>
          <a:p>
            <a:pPr lvl="0"/>
            <a:r>
              <a:rPr lang="en-US" dirty="0" smtClean="0"/>
              <a:t>Click to add Subtitle</a:t>
            </a:r>
            <a:endParaRPr lang="en-US" dirty="0"/>
          </a:p>
        </p:txBody>
      </p:sp>
      <p:sp>
        <p:nvSpPr>
          <p:cNvPr id="6" name="Text Placeholder 2"/>
          <p:cNvSpPr>
            <a:spLocks noGrp="1"/>
          </p:cNvSpPr>
          <p:nvPr>
            <p:ph type="body" idx="1" hasCustomPrompt="1"/>
          </p:nvPr>
        </p:nvSpPr>
        <p:spPr>
          <a:xfrm>
            <a:off x="342901" y="1817782"/>
            <a:ext cx="3831935" cy="306582"/>
          </a:xfrm>
        </p:spPr>
        <p:txBody>
          <a:bodyPr anchor="b">
            <a:noAutofit/>
          </a:bodyPr>
          <a:lstStyle>
            <a:lvl1pPr marL="0" indent="0">
              <a:buNone/>
              <a:defRPr sz="1800" b="1">
                <a:solidFill>
                  <a:schemeClr val="bg2">
                    <a:lumMod val="5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smtClean="0"/>
              <a:t>Click To Add Header</a:t>
            </a:r>
          </a:p>
        </p:txBody>
      </p:sp>
      <p:sp>
        <p:nvSpPr>
          <p:cNvPr id="7" name="Content Placeholder 3"/>
          <p:cNvSpPr>
            <a:spLocks noGrp="1"/>
          </p:cNvSpPr>
          <p:nvPr>
            <p:ph sz="half" idx="2"/>
          </p:nvPr>
        </p:nvSpPr>
        <p:spPr>
          <a:xfrm>
            <a:off x="342903" y="2133600"/>
            <a:ext cx="3822697" cy="4419607"/>
          </a:xfrm>
        </p:spPr>
        <p:txBody>
          <a:bodyPr>
            <a:normAutofit/>
          </a:bodyPr>
          <a:lstStyle>
            <a:lvl1pPr marL="228594" indent="-228594">
              <a:buFont typeface="Arial" panose="020B0604020202020204" pitchFamily="34" charset="0"/>
              <a:buChar char="•"/>
              <a:defRPr sz="1600"/>
            </a:lvl1pPr>
            <a:lvl2pPr>
              <a:defRPr sz="1400"/>
            </a:lvl2pPr>
            <a:lvl3pPr>
              <a:defRPr sz="1400"/>
            </a:lvl3pPr>
            <a:lvl4pPr>
              <a:defRPr sz="14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693246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 Placeholder 2"/>
          <p:cNvSpPr>
            <a:spLocks noGrp="1"/>
          </p:cNvSpPr>
          <p:nvPr>
            <p:ph type="body" idx="1" hasCustomPrompt="1"/>
          </p:nvPr>
        </p:nvSpPr>
        <p:spPr>
          <a:xfrm>
            <a:off x="342903" y="1762364"/>
            <a:ext cx="5161099" cy="361472"/>
          </a:xfrm>
        </p:spPr>
        <p:txBody>
          <a:bodyPr anchor="b">
            <a:noAutofit/>
          </a:bodyPr>
          <a:lstStyle>
            <a:lvl1pPr marL="0" indent="0">
              <a:buNone/>
              <a:defRPr sz="1800" b="1">
                <a:solidFill>
                  <a:schemeClr val="bg2">
                    <a:lumMod val="5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smtClean="0"/>
              <a:t>Click To Add Header</a:t>
            </a:r>
          </a:p>
        </p:txBody>
      </p:sp>
      <p:sp>
        <p:nvSpPr>
          <p:cNvPr id="10" name="Content Placeholder 3"/>
          <p:cNvSpPr>
            <a:spLocks noGrp="1"/>
          </p:cNvSpPr>
          <p:nvPr>
            <p:ph sz="half" idx="2"/>
          </p:nvPr>
        </p:nvSpPr>
        <p:spPr>
          <a:xfrm>
            <a:off x="342903" y="2123837"/>
            <a:ext cx="11468100" cy="4429370"/>
          </a:xfrm>
        </p:spPr>
        <p:txBody>
          <a:bodyPr>
            <a:normAutofit/>
          </a:bodyPr>
          <a:lstStyle>
            <a:lvl1pPr>
              <a:defRPr sz="1800"/>
            </a:lvl1pPr>
            <a:lvl2pPr>
              <a:defRPr sz="1600"/>
            </a:lvl2pPr>
            <a:lvl3pPr>
              <a:defRPr sz="1600"/>
            </a:lvl3pPr>
            <a:lvl4pPr>
              <a:defRPr sz="16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5" name="Title Placeholder 1"/>
          <p:cNvSpPr>
            <a:spLocks noGrp="1"/>
          </p:cNvSpPr>
          <p:nvPr>
            <p:ph type="title"/>
          </p:nvPr>
        </p:nvSpPr>
        <p:spPr>
          <a:xfrm>
            <a:off x="342903" y="885171"/>
            <a:ext cx="11468100" cy="43383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6" name="Text Placeholder 7"/>
          <p:cNvSpPr>
            <a:spLocks noGrp="1"/>
          </p:cNvSpPr>
          <p:nvPr>
            <p:ph type="body" sz="quarter" idx="18" hasCustomPrompt="1"/>
          </p:nvPr>
        </p:nvSpPr>
        <p:spPr>
          <a:xfrm>
            <a:off x="342903" y="1344457"/>
            <a:ext cx="11468100" cy="325418"/>
          </a:xfrm>
        </p:spPr>
        <p:txBody>
          <a:bodyPr>
            <a:noAutofit/>
          </a:bodyPr>
          <a:lstStyle>
            <a:lvl1pPr marL="0" indent="0">
              <a:buNone/>
              <a:defRPr sz="2200" b="1" baseline="0">
                <a:solidFill>
                  <a:schemeClr val="bg2">
                    <a:lumMod val="75000"/>
                  </a:schemeClr>
                </a:solidFill>
              </a:defRPr>
            </a:lvl1pPr>
          </a:lstStyle>
          <a:p>
            <a:pPr lvl="0"/>
            <a:r>
              <a:rPr lang="en-US" dirty="0" smtClean="0"/>
              <a:t>Click to add Subtitle</a:t>
            </a:r>
            <a:endParaRPr lang="en-US" dirty="0"/>
          </a:p>
        </p:txBody>
      </p:sp>
    </p:spTree>
    <p:extLst>
      <p:ext uri="{BB962C8B-B14F-4D97-AF65-F5344CB8AC3E}">
        <p14:creationId xmlns:p14="http://schemas.microsoft.com/office/powerpoint/2010/main" val="342240878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24" userDrawn="1">
          <p15:clr>
            <a:srgbClr val="FBAE40"/>
          </p15:clr>
        </p15:guide>
        <p15:guide id="2" orient="horz" pos="2352" userDrawn="1">
          <p15:clr>
            <a:srgbClr val="FBAE40"/>
          </p15:clr>
        </p15:guide>
        <p15:guide id="3" orient="horz" pos="1896" userDrawn="1">
          <p15:clr>
            <a:srgbClr val="FBAE40"/>
          </p15:clr>
        </p15:guide>
        <p15:guide id="4"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342903" y="871670"/>
            <a:ext cx="11468100" cy="5986330"/>
          </a:xfrm>
        </p:spPr>
        <p:txBody>
          <a:bodyPr/>
          <a:lstStyle>
            <a:lvl1pPr marL="0" indent="0">
              <a:buNone/>
              <a:defRPr/>
            </a:lvl1pPr>
          </a:lstStyle>
          <a:p>
            <a:r>
              <a:rPr lang="en-US" dirty="0" smtClean="0"/>
              <a:t>Click icon to add picture</a:t>
            </a:r>
            <a:endParaRPr lang="en-US" dirty="0"/>
          </a:p>
        </p:txBody>
      </p:sp>
    </p:spTree>
    <p:extLst>
      <p:ext uri="{BB962C8B-B14F-4D97-AF65-F5344CB8AC3E}">
        <p14:creationId xmlns:p14="http://schemas.microsoft.com/office/powerpoint/2010/main" val="317656549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8E725-1C2C-40B7-A2FC-C9B1EC6FCF47}" type="datetimeFigureOut">
              <a:rPr lang="en-US" smtClean="0"/>
              <a:t>6/22/2016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3A0B7A3-5354-402A-9E0F-D887526B8204}" type="slidenum">
              <a:rPr lang="en-US" smtClean="0"/>
              <a:t>‹#›</a:t>
            </a:fld>
            <a:endParaRPr lang="en-US"/>
          </a:p>
        </p:txBody>
      </p:sp>
    </p:spTree>
    <p:extLst>
      <p:ext uri="{BB962C8B-B14F-4D97-AF65-F5344CB8AC3E}">
        <p14:creationId xmlns:p14="http://schemas.microsoft.com/office/powerpoint/2010/main" val="2797731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1" y="855365"/>
            <a:ext cx="10535243" cy="54147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42901" y="1452013"/>
            <a:ext cx="10535243" cy="510119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pic>
        <p:nvPicPr>
          <p:cNvPr id="9" name="Picture 8"/>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8138" y="-31717"/>
            <a:ext cx="12200140" cy="827314"/>
          </a:xfrm>
          <a:prstGeom prst="rect">
            <a:avLst/>
          </a:prstGeom>
        </p:spPr>
      </p:pic>
      <p:sp>
        <p:nvSpPr>
          <p:cNvPr id="11" name="Rectangle 10"/>
          <p:cNvSpPr/>
          <p:nvPr userDrawn="1"/>
        </p:nvSpPr>
        <p:spPr>
          <a:xfrm>
            <a:off x="0" y="727764"/>
            <a:ext cx="12192000" cy="72431"/>
          </a:xfrm>
          <a:prstGeom prst="rect">
            <a:avLst/>
          </a:prstGeom>
          <a:solidFill>
            <a:srgbClr val="EE283B"/>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a:p>
        </p:txBody>
      </p:sp>
      <p:sp>
        <p:nvSpPr>
          <p:cNvPr id="13" name="TextBox 12"/>
          <p:cNvSpPr txBox="1"/>
          <p:nvPr userDrawn="1"/>
        </p:nvSpPr>
        <p:spPr>
          <a:xfrm>
            <a:off x="300730" y="30182"/>
            <a:ext cx="8769383" cy="623376"/>
          </a:xfrm>
          <a:prstGeom prst="rect">
            <a:avLst/>
          </a:prstGeom>
          <a:noFill/>
        </p:spPr>
        <p:txBody>
          <a:bodyPr wrap="square" rtlCol="0">
            <a:spAutoFit/>
          </a:bodyPr>
          <a:lstStyle/>
          <a:p>
            <a:r>
              <a:rPr lang="en-US" sz="2400" b="1" dirty="0" smtClean="0">
                <a:solidFill>
                  <a:schemeClr val="bg1"/>
                </a:solidFill>
                <a:latin typeface="Aleo" panose="020F0502020204030203" pitchFamily="34" charset="0"/>
              </a:rPr>
              <a:t>PLAN</a:t>
            </a:r>
            <a:r>
              <a:rPr lang="en-US" sz="2400" dirty="0" smtClean="0">
                <a:solidFill>
                  <a:schemeClr val="bg1"/>
                </a:solidFill>
                <a:latin typeface="Aleo" panose="020F0502020204030203" pitchFamily="34" charset="0"/>
              </a:rPr>
              <a:t>: Dudley Square</a:t>
            </a:r>
            <a:endParaRPr lang="en-US" sz="2400" baseline="0" dirty="0" smtClean="0">
              <a:solidFill>
                <a:schemeClr val="bg1"/>
              </a:solidFill>
              <a:latin typeface="Aleo" panose="020F0502020204030203" pitchFamily="34" charset="0"/>
            </a:endParaRPr>
          </a:p>
          <a:p>
            <a:r>
              <a:rPr lang="en-US" sz="1051" i="1" baseline="0" dirty="0" smtClean="0">
                <a:solidFill>
                  <a:schemeClr val="bg1"/>
                </a:solidFill>
                <a:latin typeface="Aleo" panose="020F0502020204030203" pitchFamily="34" charset="0"/>
              </a:rPr>
              <a:t>Preserve. Enhance. Grow. </a:t>
            </a:r>
            <a:endParaRPr lang="en-US" sz="1051" i="1" dirty="0">
              <a:solidFill>
                <a:schemeClr val="bg1"/>
              </a:solidFill>
              <a:latin typeface="Aleo" panose="020F0502020204030203" pitchFamily="34" charset="0"/>
            </a:endParaRPr>
          </a:p>
        </p:txBody>
      </p:sp>
      <p:pic>
        <p:nvPicPr>
          <p:cNvPr id="14" name="Picture 13"/>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214517" y="149689"/>
            <a:ext cx="1596487" cy="403376"/>
          </a:xfrm>
          <a:prstGeom prst="rect">
            <a:avLst/>
          </a:prstGeom>
        </p:spPr>
      </p:pic>
    </p:spTree>
    <p:extLst>
      <p:ext uri="{BB962C8B-B14F-4D97-AF65-F5344CB8AC3E}">
        <p14:creationId xmlns:p14="http://schemas.microsoft.com/office/powerpoint/2010/main" val="3131368857"/>
      </p:ext>
    </p:extLst>
  </p:cSld>
  <p:clrMap bg1="lt1" tx1="dk1" bg2="lt2" tx2="dk2" accent1="accent1" accent2="accent2" accent3="accent3" accent4="accent4" accent5="accent5" accent6="accent6" hlink="hlink" folHlink="folHlink"/>
  <p:sldLayoutIdLst>
    <p:sldLayoutId id="2147483704" r:id="rId1"/>
    <p:sldLayoutId id="2147483706" r:id="rId2"/>
    <p:sldLayoutId id="2147483715" r:id="rId3"/>
    <p:sldLayoutId id="2147483713" r:id="rId4"/>
    <p:sldLayoutId id="2147483714" r:id="rId5"/>
    <p:sldLayoutId id="2147483716" r:id="rId6"/>
    <p:sldLayoutId id="2147483705" r:id="rId7"/>
    <p:sldLayoutId id="2147483711" r:id="rId8"/>
    <p:sldLayoutId id="2147483717" r:id="rId9"/>
  </p:sldLayoutIdLst>
  <p:timing>
    <p:tnLst>
      <p:par>
        <p:cTn id="1" dur="indefinite" restart="never" nodeType="tmRoot"/>
      </p:par>
    </p:tnLst>
  </p:timing>
  <p:hf hdr="0" ftr="0" dt="0"/>
  <p:txStyles>
    <p:titleStyle>
      <a:lvl1pPr algn="l" defTabSz="914377" rtl="0" eaLnBrk="1" latinLnBrk="0" hangingPunct="1">
        <a:lnSpc>
          <a:spcPct val="90000"/>
        </a:lnSpc>
        <a:spcBef>
          <a:spcPct val="0"/>
        </a:spcBef>
        <a:buNone/>
        <a:defRPr sz="3200" b="1" kern="1200" cap="all" baseline="0">
          <a:solidFill>
            <a:srgbClr val="EE283B"/>
          </a:solidFill>
          <a:latin typeface="Open Sans"/>
          <a:ea typeface="+mj-ea"/>
          <a:cs typeface="+mj-cs"/>
        </a:defRPr>
      </a:lvl1pPr>
    </p:titleStyle>
    <p:bodyStyle>
      <a:lvl1pPr marL="228594" indent="-228594" algn="l" defTabSz="914377" rtl="0" eaLnBrk="1" latinLnBrk="0" hangingPunct="1">
        <a:lnSpc>
          <a:spcPct val="90000"/>
        </a:lnSpc>
        <a:spcBef>
          <a:spcPts val="1000"/>
        </a:spcBef>
        <a:spcAft>
          <a:spcPts val="400"/>
        </a:spcAft>
        <a:buClr>
          <a:srgbClr val="EE283B"/>
        </a:buClr>
        <a:buFont typeface="Wingdings" panose="05000000000000000000" pitchFamily="2" charset="2"/>
        <a:buChar char="§"/>
        <a:defRPr sz="2000" b="0" i="0" kern="1200" baseline="0">
          <a:solidFill>
            <a:srgbClr val="292929"/>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6" userDrawn="1">
          <p15:clr>
            <a:srgbClr val="F26B43"/>
          </p15:clr>
        </p15:guide>
        <p15:guide id="2" pos="216" userDrawn="1">
          <p15:clr>
            <a:srgbClr val="F26B43"/>
          </p15:clr>
        </p15:guide>
        <p15:guide id="3" pos="3840" userDrawn="1">
          <p15:clr>
            <a:srgbClr val="F26B43"/>
          </p15:clr>
        </p15:guide>
        <p15:guide id="4" pos="7464" userDrawn="1">
          <p15:clr>
            <a:srgbClr val="F26B43"/>
          </p15:clr>
        </p15:guide>
        <p15:guide id="5" orient="horz" pos="4128" userDrawn="1">
          <p15:clr>
            <a:srgbClr val="F26B43"/>
          </p15:clr>
        </p15:guide>
        <p15:guide id="6" orient="horz" pos="22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525105"/>
            <a:ext cx="12192000" cy="1217624"/>
          </a:xfrm>
        </p:spPr>
        <p:txBody>
          <a:bodyPr>
            <a:normAutofit fontScale="90000"/>
          </a:bodyPr>
          <a:lstStyle/>
          <a:p>
            <a:r>
              <a:rPr lang="en-US" dirty="0" smtClean="0"/>
              <a:t>Economic &amp; workforce</a:t>
            </a:r>
            <a:br>
              <a:rPr lang="en-US" dirty="0" smtClean="0"/>
            </a:br>
            <a:r>
              <a:rPr lang="en-US" dirty="0" smtClean="0"/>
              <a:t>development workshop</a:t>
            </a:r>
            <a:endParaRPr lang="en-US" dirty="0"/>
          </a:p>
        </p:txBody>
      </p:sp>
      <p:sp>
        <p:nvSpPr>
          <p:cNvPr id="3" name="Text Placeholder 2"/>
          <p:cNvSpPr>
            <a:spLocks noGrp="1"/>
          </p:cNvSpPr>
          <p:nvPr>
            <p:ph type="body" sz="quarter" idx="10"/>
          </p:nvPr>
        </p:nvSpPr>
        <p:spPr>
          <a:xfrm>
            <a:off x="0" y="5621919"/>
            <a:ext cx="12192000" cy="1236081"/>
          </a:xfrm>
        </p:spPr>
        <p:txBody>
          <a:bodyPr>
            <a:normAutofit/>
          </a:bodyPr>
          <a:lstStyle/>
          <a:p>
            <a:r>
              <a:rPr lang="en-US" sz="2800" dirty="0" smtClean="0"/>
              <a:t>June 20, 2016</a:t>
            </a:r>
            <a:endParaRPr lang="en-US" sz="28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43749"/>
            <a:ext cx="2796363" cy="111425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0047" y="247518"/>
            <a:ext cx="3911905" cy="3911905"/>
          </a:xfrm>
          <a:prstGeom prst="rect">
            <a:avLst/>
          </a:prstGeom>
          <a:effectLst>
            <a:outerShdw blurRad="88900" dist="50800" dir="2400000" sx="103000" sy="103000" algn="l" rotWithShape="0">
              <a:prstClr val="black">
                <a:alpha val="40000"/>
              </a:prstClr>
            </a:outerShdw>
          </a:effectLst>
        </p:spPr>
      </p:pic>
      <p:sp>
        <p:nvSpPr>
          <p:cNvPr id="4" name="TextBox 3"/>
          <p:cNvSpPr txBox="1"/>
          <p:nvPr/>
        </p:nvSpPr>
        <p:spPr>
          <a:xfrm>
            <a:off x="4615432" y="6135843"/>
            <a:ext cx="2961133" cy="600164"/>
          </a:xfrm>
          <a:prstGeom prst="rect">
            <a:avLst/>
          </a:prstGeom>
          <a:noFill/>
        </p:spPr>
        <p:txBody>
          <a:bodyPr wrap="square" rtlCol="0">
            <a:spAutoFit/>
          </a:bodyPr>
          <a:lstStyle/>
          <a:p>
            <a:pPr algn="ctr"/>
            <a:r>
              <a:rPr lang="en-US" sz="1100" i="1" dirty="0" smtClean="0">
                <a:solidFill>
                  <a:srgbClr val="FF0000"/>
                </a:solidFill>
              </a:rPr>
              <a:t>NOTE: These slides and the analysis they contain will be updated to reflect comments and questions raised at the June 20</a:t>
            </a:r>
            <a:r>
              <a:rPr lang="en-US" sz="1100" i="1" baseline="30000" dirty="0" smtClean="0">
                <a:solidFill>
                  <a:srgbClr val="FF0000"/>
                </a:solidFill>
              </a:rPr>
              <a:t>th</a:t>
            </a:r>
            <a:r>
              <a:rPr lang="en-US" sz="1100" i="1" dirty="0" smtClean="0">
                <a:solidFill>
                  <a:srgbClr val="FF0000"/>
                </a:solidFill>
              </a:rPr>
              <a:t> meeting.</a:t>
            </a:r>
            <a:endParaRPr lang="en-US" sz="1100" i="1" dirty="0">
              <a:solidFill>
                <a:srgbClr val="FF0000"/>
              </a:solidFill>
            </a:endParaRPr>
          </a:p>
        </p:txBody>
      </p:sp>
    </p:spTree>
    <p:extLst>
      <p:ext uri="{BB962C8B-B14F-4D97-AF65-F5344CB8AC3E}">
        <p14:creationId xmlns:p14="http://schemas.microsoft.com/office/powerpoint/2010/main" val="17851089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2.1</a:t>
            </a:r>
            <a:endParaRPr lang="en-US" dirty="0"/>
          </a:p>
        </p:txBody>
      </p:sp>
      <p:sp>
        <p:nvSpPr>
          <p:cNvPr id="4" name="Text Placeholder 3"/>
          <p:cNvSpPr>
            <a:spLocks noGrp="1"/>
          </p:cNvSpPr>
          <p:nvPr>
            <p:ph type="body" sz="quarter" idx="15"/>
          </p:nvPr>
        </p:nvSpPr>
        <p:spPr>
          <a:xfrm>
            <a:off x="253842" y="3524250"/>
            <a:ext cx="2348681" cy="2864827"/>
          </a:xfrm>
        </p:spPr>
        <p:txBody>
          <a:bodyPr>
            <a:normAutofit/>
          </a:bodyPr>
          <a:lstStyle/>
          <a:p>
            <a:r>
              <a:rPr lang="en-US" dirty="0" smtClean="0"/>
              <a:t>Current Conditions</a:t>
            </a:r>
            <a:endParaRPr lang="en-US" dirty="0"/>
          </a:p>
        </p:txBody>
      </p:sp>
      <p:sp>
        <p:nvSpPr>
          <p:cNvPr id="6" name="Text Placeholder 2"/>
          <p:cNvSpPr txBox="1">
            <a:spLocks/>
          </p:cNvSpPr>
          <p:nvPr/>
        </p:nvSpPr>
        <p:spPr>
          <a:xfrm>
            <a:off x="258869" y="4019469"/>
            <a:ext cx="4691822" cy="255286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spcAft>
                <a:spcPts val="400"/>
              </a:spcAft>
              <a:buClr>
                <a:srgbClr val="41AD49"/>
              </a:buClr>
              <a:buFont typeface="Wingdings" panose="05000000000000000000" pitchFamily="2" charset="2"/>
              <a:buChar char="§"/>
              <a:defRPr sz="2000" b="0" i="0" kern="1200" baseline="0">
                <a:solidFill>
                  <a:srgbClr val="292929"/>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41AD49"/>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41AD49"/>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41AD49"/>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4682" b="16560"/>
          <a:stretch/>
        </p:blipFill>
        <p:spPr>
          <a:xfrm>
            <a:off x="4950690" y="1551703"/>
            <a:ext cx="7241309" cy="4277360"/>
          </a:xfrm>
          <a:prstGeom prst="rect">
            <a:avLst/>
          </a:prstGeom>
        </p:spPr>
      </p:pic>
    </p:spTree>
    <p:extLst>
      <p:ext uri="{BB962C8B-B14F-4D97-AF65-F5344CB8AC3E}">
        <p14:creationId xmlns:p14="http://schemas.microsoft.com/office/powerpoint/2010/main" val="9042996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5 industries in </a:t>
            </a:r>
            <a:r>
              <a:rPr lang="en-US" dirty="0" err="1" smtClean="0"/>
              <a:t>boston</a:t>
            </a:r>
            <a:endParaRPr lang="en-US" dirty="0"/>
          </a:p>
        </p:txBody>
      </p:sp>
      <p:sp>
        <p:nvSpPr>
          <p:cNvPr id="3" name="Text Placeholder 2"/>
          <p:cNvSpPr>
            <a:spLocks noGrp="1"/>
          </p:cNvSpPr>
          <p:nvPr>
            <p:ph type="body" sz="quarter" idx="18"/>
          </p:nvPr>
        </p:nvSpPr>
        <p:spPr/>
        <p:txBody>
          <a:bodyPr/>
          <a:lstStyle/>
          <a:p>
            <a:r>
              <a:rPr lang="en-US" dirty="0" smtClean="0"/>
              <a:t>Jobs in Boston 2014 (Permanent Jobs)</a:t>
            </a:r>
            <a:endParaRPr lang="en-US" dirty="0"/>
          </a:p>
        </p:txBody>
      </p:sp>
      <p:sp>
        <p:nvSpPr>
          <p:cNvPr id="9" name="Rectangle 8"/>
          <p:cNvSpPr/>
          <p:nvPr/>
        </p:nvSpPr>
        <p:spPr>
          <a:xfrm>
            <a:off x="9425414" y="885171"/>
            <a:ext cx="2385589" cy="207621"/>
          </a:xfrm>
          <a:prstGeom prst="rect">
            <a:avLst/>
          </a:prstGeom>
        </p:spPr>
        <p:txBody>
          <a:bodyPr wrap="none">
            <a:spAutoFit/>
          </a:bodyPr>
          <a:lstStyle/>
          <a:p>
            <a:pPr algn="r">
              <a:lnSpc>
                <a:spcPct val="107000"/>
              </a:lnSpc>
            </a:pPr>
            <a:r>
              <a:rPr lang="en-US" sz="7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Source: BEA, EOLWD, BRA Research Division Analysis</a:t>
            </a:r>
            <a:endParaRPr lang="en-US" sz="700" dirty="0">
              <a:solidFill>
                <a:schemeClr val="bg2">
                  <a:lumMod val="7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7" name="Text Placeholder 2"/>
          <p:cNvSpPr txBox="1">
            <a:spLocks/>
          </p:cNvSpPr>
          <p:nvPr/>
        </p:nvSpPr>
        <p:spPr>
          <a:xfrm>
            <a:off x="342902" y="2317912"/>
            <a:ext cx="6800848" cy="238476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spcAft>
                <a:spcPts val="400"/>
              </a:spcAft>
              <a:buClr>
                <a:srgbClr val="EE283B"/>
              </a:buClr>
              <a:buFont typeface="Wingdings" panose="05000000000000000000" pitchFamily="2" charset="2"/>
              <a:buNone/>
              <a:defRPr sz="2200" b="1" i="0" kern="1200" baseline="0">
                <a:solidFill>
                  <a:schemeClr val="bg2">
                    <a:lumMod val="75000"/>
                  </a:schemeClr>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800" b="0" dirty="0" smtClean="0">
                <a:solidFill>
                  <a:schemeClr val="bg2">
                    <a:lumMod val="25000"/>
                  </a:schemeClr>
                </a:solidFill>
              </a:rPr>
              <a:t>Health Care and Social Assistance</a:t>
            </a:r>
          </a:p>
          <a:p>
            <a:pPr marL="457200" indent="-457200">
              <a:buFont typeface="+mj-lt"/>
              <a:buAutoNum type="arabicPeriod"/>
            </a:pPr>
            <a:r>
              <a:rPr lang="en-US" sz="2800" b="0" dirty="0" smtClean="0">
                <a:solidFill>
                  <a:schemeClr val="bg2">
                    <a:lumMod val="25000"/>
                  </a:schemeClr>
                </a:solidFill>
              </a:rPr>
              <a:t>Professional and Technical Services</a:t>
            </a:r>
          </a:p>
          <a:p>
            <a:pPr marL="457200" indent="-457200">
              <a:buFont typeface="+mj-lt"/>
              <a:buAutoNum type="arabicPeriod"/>
            </a:pPr>
            <a:r>
              <a:rPr lang="en-US" sz="2800" b="0" dirty="0" smtClean="0">
                <a:solidFill>
                  <a:schemeClr val="bg2">
                    <a:lumMod val="25000"/>
                  </a:schemeClr>
                </a:solidFill>
              </a:rPr>
              <a:t>Finance and Insurance</a:t>
            </a:r>
          </a:p>
          <a:p>
            <a:pPr marL="457200" indent="-457200">
              <a:buFont typeface="+mj-lt"/>
              <a:buAutoNum type="arabicPeriod"/>
            </a:pPr>
            <a:r>
              <a:rPr lang="en-US" sz="2800" b="0" dirty="0" smtClean="0">
                <a:solidFill>
                  <a:schemeClr val="bg2">
                    <a:lumMod val="25000"/>
                  </a:schemeClr>
                </a:solidFill>
              </a:rPr>
              <a:t>Government</a:t>
            </a:r>
          </a:p>
          <a:p>
            <a:pPr marL="457200" indent="-457200">
              <a:buFont typeface="+mj-lt"/>
              <a:buAutoNum type="arabicPeriod"/>
            </a:pPr>
            <a:r>
              <a:rPr lang="en-US" sz="2800" b="0" dirty="0" smtClean="0">
                <a:solidFill>
                  <a:schemeClr val="bg2">
                    <a:lumMod val="25000"/>
                  </a:schemeClr>
                </a:solidFill>
              </a:rPr>
              <a:t>Accommodation and Food Services</a:t>
            </a:r>
            <a:endParaRPr lang="en-US" sz="2800" b="0" dirty="0">
              <a:solidFill>
                <a:schemeClr val="bg2">
                  <a:lumMod val="25000"/>
                </a:schemeClr>
              </a:solidFill>
            </a:endParaRPr>
          </a:p>
        </p:txBody>
      </p:sp>
      <p:sp>
        <p:nvSpPr>
          <p:cNvPr id="11" name="Text Placeholder 2"/>
          <p:cNvSpPr txBox="1">
            <a:spLocks/>
          </p:cNvSpPr>
          <p:nvPr/>
        </p:nvSpPr>
        <p:spPr>
          <a:xfrm>
            <a:off x="8595476" y="2317912"/>
            <a:ext cx="1833373" cy="238476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spcAft>
                <a:spcPts val="400"/>
              </a:spcAft>
              <a:buClr>
                <a:srgbClr val="EE283B"/>
              </a:buClr>
              <a:buFont typeface="Wingdings" panose="05000000000000000000" pitchFamily="2" charset="2"/>
              <a:buNone/>
              <a:defRPr sz="2200" b="1" i="0" kern="1200" baseline="0">
                <a:solidFill>
                  <a:schemeClr val="bg2">
                    <a:lumMod val="75000"/>
                  </a:schemeClr>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800" b="0" dirty="0" smtClean="0">
                <a:solidFill>
                  <a:schemeClr val="bg2">
                    <a:lumMod val="25000"/>
                  </a:schemeClr>
                </a:solidFill>
              </a:rPr>
              <a:t>133,658</a:t>
            </a:r>
          </a:p>
          <a:p>
            <a:pPr algn="r"/>
            <a:r>
              <a:rPr lang="en-US" sz="2800" b="0" dirty="0" smtClean="0">
                <a:solidFill>
                  <a:schemeClr val="bg2">
                    <a:lumMod val="25000"/>
                  </a:schemeClr>
                </a:solidFill>
              </a:rPr>
              <a:t>88,636</a:t>
            </a:r>
          </a:p>
          <a:p>
            <a:pPr algn="r"/>
            <a:r>
              <a:rPr lang="en-US" sz="2800" b="0" dirty="0" smtClean="0">
                <a:solidFill>
                  <a:schemeClr val="bg2">
                    <a:lumMod val="25000"/>
                  </a:schemeClr>
                </a:solidFill>
              </a:rPr>
              <a:t>79,990</a:t>
            </a:r>
          </a:p>
          <a:p>
            <a:pPr algn="r"/>
            <a:r>
              <a:rPr lang="en-US" sz="2800" b="0" dirty="0" smtClean="0">
                <a:solidFill>
                  <a:schemeClr val="bg2">
                    <a:lumMod val="25000"/>
                  </a:schemeClr>
                </a:solidFill>
              </a:rPr>
              <a:t>76,602</a:t>
            </a:r>
          </a:p>
          <a:p>
            <a:pPr algn="r"/>
            <a:r>
              <a:rPr lang="en-US" sz="2800" b="0" dirty="0" smtClean="0">
                <a:solidFill>
                  <a:schemeClr val="bg2">
                    <a:lumMod val="25000"/>
                  </a:schemeClr>
                </a:solidFill>
              </a:rPr>
              <a:t>58,887</a:t>
            </a:r>
            <a:endParaRPr lang="en-US" sz="2800" b="0" dirty="0">
              <a:solidFill>
                <a:schemeClr val="bg2">
                  <a:lumMod val="25000"/>
                </a:schemeClr>
              </a:solidFill>
            </a:endParaRPr>
          </a:p>
        </p:txBody>
      </p:sp>
      <p:sp>
        <p:nvSpPr>
          <p:cNvPr id="12" name="Rectangle 11"/>
          <p:cNvSpPr/>
          <p:nvPr/>
        </p:nvSpPr>
        <p:spPr>
          <a:xfrm>
            <a:off x="7455877" y="5350716"/>
            <a:ext cx="2972972" cy="954107"/>
          </a:xfrm>
          <a:prstGeom prst="rect">
            <a:avLst/>
          </a:prstGeom>
        </p:spPr>
        <p:txBody>
          <a:bodyPr wrap="square">
            <a:spAutoFit/>
          </a:bodyPr>
          <a:lstStyle/>
          <a:p>
            <a:pPr algn="r">
              <a:spcBef>
                <a:spcPts val="550"/>
              </a:spcBef>
            </a:pPr>
            <a:r>
              <a:rPr lang="en-US" sz="2800" b="1" dirty="0" smtClean="0">
                <a:latin typeface="Open Sans" panose="020B0606030504020204" pitchFamily="34" charset="0"/>
                <a:ea typeface="Open Sans" panose="020B0606030504020204" pitchFamily="34" charset="0"/>
                <a:cs typeface="Open Sans" panose="020B0606030504020204" pitchFamily="34" charset="0"/>
              </a:rPr>
              <a:t>61% of all jobs in Boston</a:t>
            </a:r>
            <a:endParaRPr lang="en-US" sz="28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910490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Jobs in </a:t>
            </a:r>
            <a:r>
              <a:rPr lang="en-US" dirty="0" err="1" smtClean="0"/>
              <a:t>boston</a:t>
            </a:r>
            <a:endParaRPr lang="en-US" dirty="0"/>
          </a:p>
        </p:txBody>
      </p:sp>
      <p:sp>
        <p:nvSpPr>
          <p:cNvPr id="3" name="Text Placeholder 2"/>
          <p:cNvSpPr>
            <a:spLocks noGrp="1"/>
          </p:cNvSpPr>
          <p:nvPr>
            <p:ph type="body" sz="quarter" idx="18"/>
          </p:nvPr>
        </p:nvSpPr>
        <p:spPr/>
        <p:txBody>
          <a:bodyPr/>
          <a:lstStyle/>
          <a:p>
            <a:r>
              <a:rPr lang="en-US" dirty="0" smtClean="0"/>
              <a:t>By Industry 2014 (Permanent Jobs)</a:t>
            </a:r>
            <a:endParaRPr lang="en-US" dirty="0"/>
          </a:p>
        </p:txBody>
      </p:sp>
      <p:sp>
        <p:nvSpPr>
          <p:cNvPr id="9" name="Rectangle 8"/>
          <p:cNvSpPr/>
          <p:nvPr/>
        </p:nvSpPr>
        <p:spPr>
          <a:xfrm>
            <a:off x="9425414" y="885171"/>
            <a:ext cx="2385589" cy="207621"/>
          </a:xfrm>
          <a:prstGeom prst="rect">
            <a:avLst/>
          </a:prstGeom>
        </p:spPr>
        <p:txBody>
          <a:bodyPr wrap="none">
            <a:spAutoFit/>
          </a:bodyPr>
          <a:lstStyle/>
          <a:p>
            <a:pPr algn="r">
              <a:lnSpc>
                <a:spcPct val="107000"/>
              </a:lnSpc>
            </a:pPr>
            <a:r>
              <a:rPr lang="en-US" sz="7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Source: BEA, EOLWD, BRA Research Division Analysis</a:t>
            </a:r>
            <a:endParaRPr lang="en-US" sz="700" dirty="0">
              <a:solidFill>
                <a:schemeClr val="bg2">
                  <a:lumMod val="7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1219811827"/>
              </p:ext>
            </p:extLst>
          </p:nvPr>
        </p:nvGraphicFramePr>
        <p:xfrm>
          <a:off x="342903" y="1828696"/>
          <a:ext cx="7680191" cy="4796913"/>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7008102" y="4181217"/>
            <a:ext cx="3610106" cy="1400383"/>
          </a:xfrm>
          <a:prstGeom prst="rect">
            <a:avLst/>
          </a:prstGeom>
        </p:spPr>
        <p:txBody>
          <a:bodyPr wrap="square">
            <a:spAutoFit/>
          </a:bodyPr>
          <a:lstStyle/>
          <a:p>
            <a:pPr>
              <a:spcBef>
                <a:spcPts val="550"/>
              </a:spcBef>
            </a:pPr>
            <a:r>
              <a:rPr lang="en-US" sz="400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718,501</a:t>
            </a:r>
          </a:p>
          <a:p>
            <a:pPr>
              <a:spcBef>
                <a:spcPts val="550"/>
              </a:spcBef>
            </a:pPr>
            <a:r>
              <a:rPr lang="en-US" sz="400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Total Jobs</a:t>
            </a:r>
            <a:endParaRPr lang="en-US" sz="40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3" name="Straight Connector 12"/>
          <p:cNvCxnSpPr/>
          <p:nvPr/>
        </p:nvCxnSpPr>
        <p:spPr>
          <a:xfrm>
            <a:off x="342903" y="3154680"/>
            <a:ext cx="7223757" cy="0"/>
          </a:xfrm>
          <a:prstGeom prst="line">
            <a:avLst/>
          </a:prstGeom>
          <a:ln w="381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834371" y="2868946"/>
            <a:ext cx="846589" cy="276999"/>
          </a:xfrm>
          <a:prstGeom prst="rect">
            <a:avLst/>
          </a:prstGeom>
        </p:spPr>
        <p:txBody>
          <a:bodyPr wrap="square">
            <a:spAutoFit/>
          </a:bodyPr>
          <a:lstStyle/>
          <a:p>
            <a:pPr algn="r"/>
            <a:r>
              <a:rPr lang="en-US" sz="1200" b="1" dirty="0" smtClean="0">
                <a:solidFill>
                  <a:schemeClr val="bg2"/>
                </a:solidFill>
                <a:latin typeface="Open Sans" panose="020B0606030504020204" pitchFamily="34" charset="0"/>
                <a:ea typeface="Open Sans" panose="020B0606030504020204" pitchFamily="34" charset="0"/>
                <a:cs typeface="Open Sans" panose="020B0606030504020204" pitchFamily="34" charset="0"/>
              </a:rPr>
              <a:t>Top 5</a:t>
            </a:r>
            <a:endParaRPr lang="en-US" sz="1200" b="1"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774273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850756432"/>
              </p:ext>
            </p:extLst>
          </p:nvPr>
        </p:nvGraphicFramePr>
        <p:xfrm>
          <a:off x="0" y="2045970"/>
          <a:ext cx="11590016" cy="418338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fontScale="90000"/>
          </a:bodyPr>
          <a:lstStyle/>
          <a:p>
            <a:r>
              <a:rPr lang="en-US" dirty="0" smtClean="0"/>
              <a:t>Jobs held by Roxbury residents</a:t>
            </a:r>
            <a:endParaRPr lang="en-US" dirty="0"/>
          </a:p>
        </p:txBody>
      </p:sp>
      <p:sp>
        <p:nvSpPr>
          <p:cNvPr id="3" name="Text Placeholder 2"/>
          <p:cNvSpPr>
            <a:spLocks noGrp="1"/>
          </p:cNvSpPr>
          <p:nvPr>
            <p:ph type="body" sz="quarter" idx="18"/>
          </p:nvPr>
        </p:nvSpPr>
        <p:spPr/>
        <p:txBody>
          <a:bodyPr/>
          <a:lstStyle/>
          <a:p>
            <a:r>
              <a:rPr lang="en-US" dirty="0" smtClean="0"/>
              <a:t>By Industry 2014 throughout the city and region</a:t>
            </a:r>
            <a:endParaRPr lang="en-US" dirty="0"/>
          </a:p>
        </p:txBody>
      </p:sp>
      <p:sp>
        <p:nvSpPr>
          <p:cNvPr id="4" name="Rectangle 3"/>
          <p:cNvSpPr/>
          <p:nvPr/>
        </p:nvSpPr>
        <p:spPr>
          <a:xfrm>
            <a:off x="2983230" y="2045970"/>
            <a:ext cx="4937760" cy="418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42903" y="2068830"/>
            <a:ext cx="720087" cy="261610"/>
          </a:xfrm>
          <a:prstGeom prst="rect">
            <a:avLst/>
          </a:prstGeom>
        </p:spPr>
        <p:txBody>
          <a:bodyPr wrap="square">
            <a:spAutoFit/>
          </a:bodyPr>
          <a:lstStyle/>
          <a:p>
            <a:pPr>
              <a:spcBef>
                <a:spcPts val="550"/>
              </a:spcBef>
            </a:pPr>
            <a:r>
              <a:rPr lang="en-US" sz="105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100%</a:t>
            </a:r>
            <a:endParaRPr lang="en-US" sz="105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p:cNvSpPr/>
          <p:nvPr/>
        </p:nvSpPr>
        <p:spPr>
          <a:xfrm>
            <a:off x="9829799" y="916273"/>
            <a:ext cx="2252417" cy="307777"/>
          </a:xfrm>
          <a:prstGeom prst="rect">
            <a:avLst/>
          </a:prstGeom>
        </p:spPr>
        <p:txBody>
          <a:bodyPr wrap="square">
            <a:spAutoFit/>
          </a:bodyPr>
          <a:lstStyle/>
          <a:p>
            <a:pPr algn="r"/>
            <a:r>
              <a:rPr lang="en-US" sz="7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Source: U.S. Census Bureau, LODES, </a:t>
            </a:r>
            <a:r>
              <a:rPr lang="en-US" sz="7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OntheMap</a:t>
            </a:r>
            <a:r>
              <a:rPr lang="en-US" sz="7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2014, BRA Research Division Analysis</a:t>
            </a:r>
          </a:p>
        </p:txBody>
      </p:sp>
    </p:spTree>
    <p:extLst>
      <p:ext uri="{BB962C8B-B14F-4D97-AF65-F5344CB8AC3E}">
        <p14:creationId xmlns:p14="http://schemas.microsoft.com/office/powerpoint/2010/main" val="3028875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2" y="2294980"/>
            <a:ext cx="9082512" cy="2677656"/>
          </a:xfrm>
          <a:prstGeom prst="rect">
            <a:avLst/>
          </a:prstGeom>
        </p:spPr>
        <p:txBody>
          <a:bodyPr wrap="square">
            <a:spAutoFit/>
          </a:bodyPr>
          <a:lstStyle/>
          <a:p>
            <a:pPr marL="457200" indent="-457200">
              <a:lnSpc>
                <a:spcPct val="150000"/>
              </a:lnSpc>
              <a:buClr>
                <a:srgbClr val="FF0000"/>
              </a:buClr>
              <a:buFont typeface="Wingdings" panose="05000000000000000000" pitchFamily="2" charset="2"/>
              <a:buChar char="§"/>
            </a:pPr>
            <a:r>
              <a:rPr lang="en-US" sz="28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Currently - at least as recently as 2014 - the most jobs held by Roxbury residents are in the </a:t>
            </a:r>
            <a:r>
              <a:rPr lang="en-US" sz="28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fields of:</a:t>
            </a:r>
          </a:p>
          <a:p>
            <a:pPr marL="914400" lvl="1" indent="-457200">
              <a:lnSpc>
                <a:spcPct val="150000"/>
              </a:lnSpc>
              <a:buClr>
                <a:srgbClr val="FF0000"/>
              </a:buClr>
              <a:buFont typeface="Wingdings" panose="05000000000000000000" pitchFamily="2" charset="2"/>
              <a:buChar char="§"/>
            </a:pPr>
            <a:r>
              <a:rPr lang="en-US" sz="28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Health </a:t>
            </a:r>
            <a:r>
              <a:rPr lang="en-US" sz="28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Care (23.5</a:t>
            </a:r>
            <a:r>
              <a:rPr lang="en-US" sz="28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and</a:t>
            </a:r>
          </a:p>
          <a:p>
            <a:pPr marL="914400" lvl="1" indent="-457200">
              <a:lnSpc>
                <a:spcPct val="150000"/>
              </a:lnSpc>
              <a:buClr>
                <a:srgbClr val="FF0000"/>
              </a:buClr>
              <a:buFont typeface="Wingdings" panose="05000000000000000000" pitchFamily="2" charset="2"/>
              <a:buChar char="§"/>
            </a:pPr>
            <a:r>
              <a:rPr lang="en-US" sz="28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Accommodation/Food/Retail </a:t>
            </a:r>
            <a:r>
              <a:rPr lang="en-US" sz="28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(21.3%) </a:t>
            </a:r>
          </a:p>
        </p:txBody>
      </p:sp>
      <p:sp>
        <p:nvSpPr>
          <p:cNvPr id="12" name="Title 1"/>
          <p:cNvSpPr>
            <a:spLocks noGrp="1"/>
          </p:cNvSpPr>
          <p:nvPr>
            <p:ph type="title"/>
          </p:nvPr>
        </p:nvSpPr>
        <p:spPr>
          <a:xfrm>
            <a:off x="342903" y="885171"/>
            <a:ext cx="11468100" cy="433834"/>
          </a:xfrm>
        </p:spPr>
        <p:txBody>
          <a:bodyPr>
            <a:normAutofit fontScale="90000"/>
          </a:bodyPr>
          <a:lstStyle/>
          <a:p>
            <a:r>
              <a:rPr lang="en-US" dirty="0" smtClean="0"/>
              <a:t>Jobs held by Roxbury residents</a:t>
            </a:r>
            <a:endParaRPr lang="en-US" dirty="0"/>
          </a:p>
        </p:txBody>
      </p:sp>
    </p:spTree>
    <p:extLst>
      <p:ext uri="{BB962C8B-B14F-4D97-AF65-F5344CB8AC3E}">
        <p14:creationId xmlns:p14="http://schemas.microsoft.com/office/powerpoint/2010/main" val="11753797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375694153"/>
              </p:ext>
            </p:extLst>
          </p:nvPr>
        </p:nvGraphicFramePr>
        <p:xfrm>
          <a:off x="0" y="2045970"/>
          <a:ext cx="11590016" cy="418338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fontScale="90000"/>
          </a:bodyPr>
          <a:lstStyle/>
          <a:p>
            <a:r>
              <a:rPr lang="en-US" dirty="0" smtClean="0"/>
              <a:t>Jobs held by Roxbury residents – Comparison</a:t>
            </a:r>
            <a:endParaRPr lang="en-US" dirty="0"/>
          </a:p>
        </p:txBody>
      </p:sp>
      <p:sp>
        <p:nvSpPr>
          <p:cNvPr id="3" name="Text Placeholder 2"/>
          <p:cNvSpPr>
            <a:spLocks noGrp="1"/>
          </p:cNvSpPr>
          <p:nvPr>
            <p:ph type="body" sz="quarter" idx="18"/>
          </p:nvPr>
        </p:nvSpPr>
        <p:spPr/>
        <p:txBody>
          <a:bodyPr/>
          <a:lstStyle/>
          <a:p>
            <a:r>
              <a:rPr lang="en-US" dirty="0"/>
              <a:t>By Industry 2014 throughout the city and region</a:t>
            </a:r>
          </a:p>
        </p:txBody>
      </p:sp>
      <p:sp>
        <p:nvSpPr>
          <p:cNvPr id="11" name="Rectangle 10"/>
          <p:cNvSpPr/>
          <p:nvPr/>
        </p:nvSpPr>
        <p:spPr>
          <a:xfrm>
            <a:off x="342903" y="2068830"/>
            <a:ext cx="720087" cy="261610"/>
          </a:xfrm>
          <a:prstGeom prst="rect">
            <a:avLst/>
          </a:prstGeom>
        </p:spPr>
        <p:txBody>
          <a:bodyPr wrap="square">
            <a:spAutoFit/>
          </a:bodyPr>
          <a:lstStyle/>
          <a:p>
            <a:pPr>
              <a:spcBef>
                <a:spcPts val="550"/>
              </a:spcBef>
            </a:pPr>
            <a:r>
              <a:rPr lang="en-US" sz="105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100%</a:t>
            </a:r>
            <a:endParaRPr lang="en-US" sz="105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p:cNvSpPr/>
          <p:nvPr/>
        </p:nvSpPr>
        <p:spPr>
          <a:xfrm>
            <a:off x="9829799" y="916273"/>
            <a:ext cx="2252417" cy="307777"/>
          </a:xfrm>
          <a:prstGeom prst="rect">
            <a:avLst/>
          </a:prstGeom>
        </p:spPr>
        <p:txBody>
          <a:bodyPr wrap="square">
            <a:spAutoFit/>
          </a:bodyPr>
          <a:lstStyle/>
          <a:p>
            <a:pPr algn="r"/>
            <a:r>
              <a:rPr lang="en-US" sz="7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Source: U.S. Census Bureau, LODES, </a:t>
            </a:r>
            <a:r>
              <a:rPr lang="en-US" sz="7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OntheMap</a:t>
            </a:r>
            <a:r>
              <a:rPr lang="en-US" sz="7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2014, BRA Research Division Analysis</a:t>
            </a:r>
          </a:p>
        </p:txBody>
      </p:sp>
    </p:spTree>
    <p:extLst>
      <p:ext uri="{BB962C8B-B14F-4D97-AF65-F5344CB8AC3E}">
        <p14:creationId xmlns:p14="http://schemas.microsoft.com/office/powerpoint/2010/main" val="14335976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2" y="1972251"/>
            <a:ext cx="10118910" cy="3539430"/>
          </a:xfrm>
          <a:prstGeom prst="rect">
            <a:avLst/>
          </a:prstGeom>
        </p:spPr>
        <p:txBody>
          <a:bodyPr wrap="square">
            <a:spAutoFit/>
          </a:bodyPr>
          <a:lstStyle/>
          <a:p>
            <a:pPr marL="457200" indent="-457200">
              <a:buClr>
                <a:srgbClr val="FF0000"/>
              </a:buClr>
              <a:buFont typeface="Wingdings" panose="05000000000000000000" pitchFamily="2" charset="2"/>
              <a:buChar char="§"/>
            </a:pPr>
            <a:r>
              <a:rPr lang="en-US" sz="2800" dirty="0"/>
              <a:t>In Allston/Brighton and </a:t>
            </a:r>
            <a:r>
              <a:rPr lang="en-US" sz="2800" dirty="0" smtClean="0"/>
              <a:t>Fenway/Longwood/Mission </a:t>
            </a:r>
            <a:r>
              <a:rPr lang="en-US" sz="2800" dirty="0"/>
              <a:t>Hill there is a high instance of residents of those neighborhoods holding jobs in Professional Services as well as Accommodation/Food/Retail</a:t>
            </a:r>
          </a:p>
          <a:p>
            <a:pPr marL="457200" indent="-457200">
              <a:buClr>
                <a:srgbClr val="FF0000"/>
              </a:buClr>
              <a:buFont typeface="Wingdings" panose="05000000000000000000" pitchFamily="2" charset="2"/>
              <a:buChar char="§"/>
            </a:pPr>
            <a:endParaRPr lang="en-US" sz="2800" dirty="0"/>
          </a:p>
          <a:p>
            <a:pPr marL="457200" indent="-457200">
              <a:buClr>
                <a:srgbClr val="FF0000"/>
              </a:buClr>
              <a:buFont typeface="Wingdings" panose="05000000000000000000" pitchFamily="2" charset="2"/>
              <a:buChar char="§"/>
            </a:pPr>
            <a:r>
              <a:rPr lang="en-US" sz="2800" dirty="0" smtClean="0"/>
              <a:t>Might </a:t>
            </a:r>
            <a:r>
              <a:rPr lang="en-US" sz="2800" dirty="0"/>
              <a:t>there be an opportunity to think about ways to create economic programs or project development that facilitates the creation of jobs in other areas (e.g. Professional Services, Finance, Services</a:t>
            </a:r>
            <a:r>
              <a:rPr lang="en-US" sz="2800" dirty="0" smtClean="0"/>
              <a:t>)?</a:t>
            </a:r>
            <a:endParaRPr lang="en-US" sz="2800" dirty="0"/>
          </a:p>
        </p:txBody>
      </p:sp>
      <p:sp>
        <p:nvSpPr>
          <p:cNvPr id="12" name="Title 1"/>
          <p:cNvSpPr>
            <a:spLocks noGrp="1"/>
          </p:cNvSpPr>
          <p:nvPr>
            <p:ph type="title"/>
          </p:nvPr>
        </p:nvSpPr>
        <p:spPr>
          <a:xfrm>
            <a:off x="342903" y="885171"/>
            <a:ext cx="11468100" cy="433834"/>
          </a:xfrm>
        </p:spPr>
        <p:txBody>
          <a:bodyPr>
            <a:normAutofit fontScale="90000"/>
          </a:bodyPr>
          <a:lstStyle/>
          <a:p>
            <a:r>
              <a:rPr lang="en-US" dirty="0"/>
              <a:t>Jobs held by Roxbury residents – Comparison</a:t>
            </a:r>
          </a:p>
        </p:txBody>
      </p:sp>
    </p:spTree>
    <p:extLst>
      <p:ext uri="{BB962C8B-B14F-4D97-AF65-F5344CB8AC3E}">
        <p14:creationId xmlns:p14="http://schemas.microsoft.com/office/powerpoint/2010/main" val="13237634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923861603"/>
              </p:ext>
            </p:extLst>
          </p:nvPr>
        </p:nvGraphicFramePr>
        <p:xfrm>
          <a:off x="0" y="2000250"/>
          <a:ext cx="11468100" cy="4286128"/>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p:nvPr>
        </p:nvSpPr>
        <p:spPr/>
        <p:txBody>
          <a:bodyPr>
            <a:normAutofit fontScale="90000"/>
          </a:bodyPr>
          <a:lstStyle/>
          <a:p>
            <a:r>
              <a:rPr lang="en-US" dirty="0"/>
              <a:t>Jobs </a:t>
            </a:r>
            <a:r>
              <a:rPr lang="en-US" dirty="0" smtClean="0"/>
              <a:t>located in Roxbury</a:t>
            </a:r>
            <a:endParaRPr lang="en-US" dirty="0"/>
          </a:p>
        </p:txBody>
      </p:sp>
      <p:sp>
        <p:nvSpPr>
          <p:cNvPr id="11" name="Text Placeholder 2"/>
          <p:cNvSpPr txBox="1">
            <a:spLocks/>
          </p:cNvSpPr>
          <p:nvPr/>
        </p:nvSpPr>
        <p:spPr>
          <a:xfrm>
            <a:off x="342903" y="1344457"/>
            <a:ext cx="11468100" cy="325418"/>
          </a:xfrm>
          <a:prstGeom prst="rect">
            <a:avLst/>
          </a:prstGeom>
        </p:spPr>
        <p:txBody>
          <a:bodyPr/>
          <a:lstStyle>
            <a:lvl1pPr marL="228594" indent="-228594" algn="l" defTabSz="914377" rtl="0" eaLnBrk="1" latinLnBrk="0" hangingPunct="1">
              <a:lnSpc>
                <a:spcPct val="90000"/>
              </a:lnSpc>
              <a:spcBef>
                <a:spcPts val="1000"/>
              </a:spcBef>
              <a:spcAft>
                <a:spcPts val="400"/>
              </a:spcAft>
              <a:buClr>
                <a:srgbClr val="EE283B"/>
              </a:buClr>
              <a:buFont typeface="Wingdings" panose="05000000000000000000" pitchFamily="2" charset="2"/>
              <a:buChar char="§"/>
              <a:defRPr sz="2000" b="0" i="0" kern="1200" baseline="0">
                <a:solidFill>
                  <a:srgbClr val="292929"/>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solidFill>
                  <a:schemeClr val="bg2">
                    <a:lumMod val="75000"/>
                  </a:schemeClr>
                </a:solidFill>
              </a:rPr>
              <a:t>By Industry 2014</a:t>
            </a:r>
            <a:endParaRPr lang="en-US" b="1" dirty="0">
              <a:solidFill>
                <a:schemeClr val="bg2">
                  <a:lumMod val="75000"/>
                </a:schemeClr>
              </a:solidFill>
            </a:endParaRPr>
          </a:p>
        </p:txBody>
      </p:sp>
      <p:sp>
        <p:nvSpPr>
          <p:cNvPr id="12" name="Rectangle 11"/>
          <p:cNvSpPr/>
          <p:nvPr/>
        </p:nvSpPr>
        <p:spPr>
          <a:xfrm>
            <a:off x="9178291" y="916273"/>
            <a:ext cx="2903926" cy="338554"/>
          </a:xfrm>
          <a:prstGeom prst="rect">
            <a:avLst/>
          </a:prstGeom>
        </p:spPr>
        <p:txBody>
          <a:bodyPr wrap="square">
            <a:spAutoFit/>
          </a:bodyPr>
          <a:lstStyle/>
          <a:p>
            <a:pPr algn="r"/>
            <a:r>
              <a:rPr lang="en-US" sz="8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Source: U.S. Census Bureau, LODES, </a:t>
            </a:r>
            <a:r>
              <a:rPr lang="en-US" sz="8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OntheMap</a:t>
            </a:r>
            <a:r>
              <a:rPr lang="en-US" sz="8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2014, BRA Research Division Analysis</a:t>
            </a:r>
          </a:p>
        </p:txBody>
      </p:sp>
      <p:sp>
        <p:nvSpPr>
          <p:cNvPr id="13" name="Rectangle 12"/>
          <p:cNvSpPr/>
          <p:nvPr/>
        </p:nvSpPr>
        <p:spPr>
          <a:xfrm>
            <a:off x="342903" y="2023110"/>
            <a:ext cx="720087" cy="261610"/>
          </a:xfrm>
          <a:prstGeom prst="rect">
            <a:avLst/>
          </a:prstGeom>
        </p:spPr>
        <p:txBody>
          <a:bodyPr wrap="square">
            <a:spAutoFit/>
          </a:bodyPr>
          <a:lstStyle/>
          <a:p>
            <a:pPr>
              <a:spcBef>
                <a:spcPts val="550"/>
              </a:spcBef>
            </a:pPr>
            <a:r>
              <a:rPr lang="en-US" sz="105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100%</a:t>
            </a:r>
            <a:endParaRPr lang="en-US" sz="105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p:cNvSpPr/>
          <p:nvPr/>
        </p:nvSpPr>
        <p:spPr>
          <a:xfrm>
            <a:off x="2926080" y="1760220"/>
            <a:ext cx="492633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5020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1812051994"/>
              </p:ext>
            </p:extLst>
          </p:nvPr>
        </p:nvGraphicFramePr>
        <p:xfrm>
          <a:off x="0" y="2000250"/>
          <a:ext cx="11468100" cy="4286128"/>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p:nvPr>
        </p:nvSpPr>
        <p:spPr/>
        <p:txBody>
          <a:bodyPr>
            <a:normAutofit fontScale="90000"/>
          </a:bodyPr>
          <a:lstStyle/>
          <a:p>
            <a:r>
              <a:rPr lang="en-US" dirty="0"/>
              <a:t>Jobs </a:t>
            </a:r>
            <a:r>
              <a:rPr lang="en-US" dirty="0" smtClean="0"/>
              <a:t>located in Roxbury – Comparison</a:t>
            </a:r>
            <a:endParaRPr lang="en-US" dirty="0"/>
          </a:p>
        </p:txBody>
      </p:sp>
      <p:sp>
        <p:nvSpPr>
          <p:cNvPr id="11" name="Text Placeholder 2"/>
          <p:cNvSpPr txBox="1">
            <a:spLocks/>
          </p:cNvSpPr>
          <p:nvPr/>
        </p:nvSpPr>
        <p:spPr>
          <a:xfrm>
            <a:off x="342903" y="1344457"/>
            <a:ext cx="11468100" cy="325418"/>
          </a:xfrm>
          <a:prstGeom prst="rect">
            <a:avLst/>
          </a:prstGeom>
        </p:spPr>
        <p:txBody>
          <a:bodyPr/>
          <a:lstStyle>
            <a:lvl1pPr marL="228594" indent="-228594" algn="l" defTabSz="914377" rtl="0" eaLnBrk="1" latinLnBrk="0" hangingPunct="1">
              <a:lnSpc>
                <a:spcPct val="90000"/>
              </a:lnSpc>
              <a:spcBef>
                <a:spcPts val="1000"/>
              </a:spcBef>
              <a:spcAft>
                <a:spcPts val="400"/>
              </a:spcAft>
              <a:buClr>
                <a:srgbClr val="EE283B"/>
              </a:buClr>
              <a:buFont typeface="Wingdings" panose="05000000000000000000" pitchFamily="2" charset="2"/>
              <a:buChar char="§"/>
              <a:defRPr sz="2000" b="0" i="0" kern="1200" baseline="0">
                <a:solidFill>
                  <a:srgbClr val="292929"/>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solidFill>
                  <a:schemeClr val="bg2">
                    <a:lumMod val="75000"/>
                  </a:schemeClr>
                </a:solidFill>
              </a:rPr>
              <a:t>By Industry 2014</a:t>
            </a:r>
            <a:endParaRPr lang="en-US" b="1" dirty="0">
              <a:solidFill>
                <a:schemeClr val="bg2">
                  <a:lumMod val="75000"/>
                </a:schemeClr>
              </a:solidFill>
            </a:endParaRPr>
          </a:p>
        </p:txBody>
      </p:sp>
      <p:sp>
        <p:nvSpPr>
          <p:cNvPr id="12" name="Rectangle 11"/>
          <p:cNvSpPr/>
          <p:nvPr/>
        </p:nvSpPr>
        <p:spPr>
          <a:xfrm>
            <a:off x="9178291" y="916273"/>
            <a:ext cx="2903926" cy="338554"/>
          </a:xfrm>
          <a:prstGeom prst="rect">
            <a:avLst/>
          </a:prstGeom>
        </p:spPr>
        <p:txBody>
          <a:bodyPr wrap="square">
            <a:spAutoFit/>
          </a:bodyPr>
          <a:lstStyle/>
          <a:p>
            <a:pPr algn="r"/>
            <a:r>
              <a:rPr lang="en-US" sz="8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Source: U.S. Census Bureau, LODES, </a:t>
            </a:r>
            <a:r>
              <a:rPr lang="en-US" sz="8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OntheMap</a:t>
            </a:r>
            <a:r>
              <a:rPr lang="en-US" sz="8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2014, BRA Research Division Analysis</a:t>
            </a:r>
          </a:p>
        </p:txBody>
      </p:sp>
      <p:sp>
        <p:nvSpPr>
          <p:cNvPr id="13" name="Rectangle 12"/>
          <p:cNvSpPr/>
          <p:nvPr/>
        </p:nvSpPr>
        <p:spPr>
          <a:xfrm>
            <a:off x="342903" y="2023110"/>
            <a:ext cx="720087" cy="261610"/>
          </a:xfrm>
          <a:prstGeom prst="rect">
            <a:avLst/>
          </a:prstGeom>
        </p:spPr>
        <p:txBody>
          <a:bodyPr wrap="square">
            <a:spAutoFit/>
          </a:bodyPr>
          <a:lstStyle/>
          <a:p>
            <a:pPr>
              <a:spcBef>
                <a:spcPts val="550"/>
              </a:spcBef>
            </a:pPr>
            <a:r>
              <a:rPr lang="en-US" sz="105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100%</a:t>
            </a:r>
            <a:endParaRPr lang="en-US" sz="105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314903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2" y="1528497"/>
            <a:ext cx="9876863" cy="4909036"/>
          </a:xfrm>
          <a:prstGeom prst="rect">
            <a:avLst/>
          </a:prstGeom>
        </p:spPr>
        <p:txBody>
          <a:bodyPr wrap="square">
            <a:spAutoFit/>
          </a:bodyPr>
          <a:lstStyle/>
          <a:p>
            <a:pPr marL="457200" indent="-457200">
              <a:buClr>
                <a:srgbClr val="FF0000"/>
              </a:buClr>
              <a:buFont typeface="Wingdings" panose="05000000000000000000" pitchFamily="2" charset="2"/>
              <a:buChar char="§"/>
            </a:pPr>
            <a:r>
              <a:rPr lang="en-US" sz="2800" dirty="0" smtClean="0"/>
              <a:t>The largest </a:t>
            </a:r>
            <a:r>
              <a:rPr lang="en-US" sz="2800" dirty="0"/>
              <a:t>number of jobs </a:t>
            </a:r>
            <a:r>
              <a:rPr lang="en-US" sz="2800" dirty="0" smtClean="0"/>
              <a:t>located within Roxbury are </a:t>
            </a:r>
            <a:r>
              <a:rPr lang="en-US" sz="2800" dirty="0"/>
              <a:t>in the areas of Educational Services (23.7%); Health Care/Social Services (16.9</a:t>
            </a:r>
            <a:r>
              <a:rPr lang="en-US" sz="2800" dirty="0" smtClean="0"/>
              <a:t>%)</a:t>
            </a:r>
          </a:p>
          <a:p>
            <a:pPr>
              <a:buClr>
                <a:srgbClr val="FF0000"/>
              </a:buClr>
            </a:pPr>
            <a:endParaRPr lang="en-US" sz="1100" dirty="0"/>
          </a:p>
          <a:p>
            <a:pPr marL="457200" indent="-457200">
              <a:buClr>
                <a:srgbClr val="FF0000"/>
              </a:buClr>
              <a:buFont typeface="Wingdings" panose="05000000000000000000" pitchFamily="2" charset="2"/>
              <a:buChar char="§"/>
            </a:pPr>
            <a:r>
              <a:rPr lang="en-US" sz="2800" dirty="0" smtClean="0"/>
              <a:t>In </a:t>
            </a:r>
            <a:r>
              <a:rPr lang="en-US" sz="2800" dirty="0"/>
              <a:t>Allston/Brighton and Fenway/Longwood/Mission Hill there is a high occurrence of jobs in the fields of Education and Health </a:t>
            </a:r>
            <a:r>
              <a:rPr lang="en-US" sz="2800" dirty="0" smtClean="0"/>
              <a:t>Care/Social</a:t>
            </a:r>
            <a:endParaRPr lang="en-US" sz="2800" dirty="0"/>
          </a:p>
          <a:p>
            <a:pPr>
              <a:buClr>
                <a:srgbClr val="FF0000"/>
              </a:buClr>
            </a:pPr>
            <a:endParaRPr lang="en-US" sz="1100" dirty="0"/>
          </a:p>
          <a:p>
            <a:pPr marL="457200" indent="-457200">
              <a:buClr>
                <a:srgbClr val="FF0000"/>
              </a:buClr>
              <a:buFont typeface="Wingdings" panose="05000000000000000000" pitchFamily="2" charset="2"/>
              <a:buChar char="§"/>
            </a:pPr>
            <a:r>
              <a:rPr lang="en-US" sz="2800" dirty="0" smtClean="0"/>
              <a:t>Is </a:t>
            </a:r>
            <a:r>
              <a:rPr lang="en-US" sz="2800" dirty="0"/>
              <a:t>there an appetite for looking at the creation of more </a:t>
            </a:r>
            <a:r>
              <a:rPr lang="en-US" sz="2800" dirty="0" smtClean="0"/>
              <a:t>Education jobs in Roxbury?</a:t>
            </a:r>
          </a:p>
          <a:p>
            <a:pPr>
              <a:buClr>
                <a:srgbClr val="FF0000"/>
              </a:buClr>
            </a:pPr>
            <a:endParaRPr lang="en-US" sz="1100" dirty="0" smtClean="0"/>
          </a:p>
          <a:p>
            <a:pPr marL="457200" indent="-457200">
              <a:buClr>
                <a:srgbClr val="FF0000"/>
              </a:buClr>
              <a:buFont typeface="Wingdings" panose="05000000000000000000" pitchFamily="2" charset="2"/>
              <a:buChar char="§"/>
            </a:pPr>
            <a:r>
              <a:rPr lang="en-US" sz="2800" dirty="0" smtClean="0"/>
              <a:t>What </a:t>
            </a:r>
            <a:r>
              <a:rPr lang="en-US" sz="2800" dirty="0"/>
              <a:t>might be the implications for </a:t>
            </a:r>
            <a:r>
              <a:rPr lang="en-US" sz="2800" dirty="0" smtClean="0"/>
              <a:t>setting economic </a:t>
            </a:r>
            <a:r>
              <a:rPr lang="en-US" sz="2800" dirty="0"/>
              <a:t>development </a:t>
            </a:r>
            <a:r>
              <a:rPr lang="en-US" sz="2800" dirty="0" smtClean="0"/>
              <a:t>priorities?</a:t>
            </a:r>
            <a:endParaRPr lang="en-US" sz="2800" dirty="0"/>
          </a:p>
        </p:txBody>
      </p:sp>
      <p:sp>
        <p:nvSpPr>
          <p:cNvPr id="12" name="Title 1"/>
          <p:cNvSpPr>
            <a:spLocks noGrp="1"/>
          </p:cNvSpPr>
          <p:nvPr>
            <p:ph type="title"/>
          </p:nvPr>
        </p:nvSpPr>
        <p:spPr>
          <a:xfrm>
            <a:off x="342903" y="885171"/>
            <a:ext cx="11468100" cy="433834"/>
          </a:xfrm>
        </p:spPr>
        <p:txBody>
          <a:bodyPr>
            <a:normAutofit fontScale="90000"/>
          </a:bodyPr>
          <a:lstStyle/>
          <a:p>
            <a:r>
              <a:rPr lang="en-US" dirty="0"/>
              <a:t>Jobs located in Roxbury – Comparison</a:t>
            </a:r>
          </a:p>
        </p:txBody>
      </p:sp>
    </p:spTree>
    <p:extLst>
      <p:ext uri="{BB962C8B-B14F-4D97-AF65-F5344CB8AC3E}">
        <p14:creationId xmlns:p14="http://schemas.microsoft.com/office/powerpoint/2010/main" val="12972445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1</a:t>
            </a:r>
            <a:endParaRPr lang="en-US" dirty="0"/>
          </a:p>
        </p:txBody>
      </p:sp>
      <p:sp>
        <p:nvSpPr>
          <p:cNvPr id="4" name="Text Placeholder 3"/>
          <p:cNvSpPr>
            <a:spLocks noGrp="1"/>
          </p:cNvSpPr>
          <p:nvPr>
            <p:ph type="body" sz="quarter" idx="15"/>
          </p:nvPr>
        </p:nvSpPr>
        <p:spPr/>
        <p:txBody>
          <a:bodyPr/>
          <a:lstStyle/>
          <a:p>
            <a:r>
              <a:rPr lang="en-US" dirty="0" smtClean="0"/>
              <a:t>PLAN: Dudley Square Overview</a:t>
            </a:r>
            <a:endParaRPr lang="en-US" dirty="0"/>
          </a:p>
        </p:txBody>
      </p:sp>
      <p:sp>
        <p:nvSpPr>
          <p:cNvPr id="6" name="Text Placeholder 2"/>
          <p:cNvSpPr txBox="1">
            <a:spLocks/>
          </p:cNvSpPr>
          <p:nvPr/>
        </p:nvSpPr>
        <p:spPr>
          <a:xfrm>
            <a:off x="258869" y="4019469"/>
            <a:ext cx="4691822" cy="255286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spcAft>
                <a:spcPts val="400"/>
              </a:spcAft>
              <a:buClr>
                <a:srgbClr val="41AD49"/>
              </a:buClr>
              <a:buFont typeface="Wingdings" panose="05000000000000000000" pitchFamily="2" charset="2"/>
              <a:buChar char="§"/>
              <a:defRPr sz="2000" b="0" i="0" kern="1200" baseline="0">
                <a:solidFill>
                  <a:srgbClr val="292929"/>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41AD49"/>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41AD49"/>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41AD49"/>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3074" name="Picture 2" descr="T:\CommunityPlanning\CP Initiatives &amp; Studies\PLAN\PLAN Dudley Square\Images\WEB DAM PHOTOS\Dudley Peter Vanderwarker.jpg"/>
          <p:cNvPicPr>
            <a:picLocks noChangeAspect="1" noChangeArrowheads="1"/>
          </p:cNvPicPr>
          <p:nvPr/>
        </p:nvPicPr>
        <p:blipFill>
          <a:blip r:embed="rId3" cstate="print"/>
          <a:srcRect b="7153"/>
          <a:stretch>
            <a:fillRect/>
          </a:stretch>
        </p:blipFill>
        <p:spPr bwMode="auto">
          <a:xfrm>
            <a:off x="4953000" y="1447800"/>
            <a:ext cx="7246029" cy="4485167"/>
          </a:xfrm>
          <a:prstGeom prst="rect">
            <a:avLst/>
          </a:prstGeom>
          <a:noFill/>
        </p:spPr>
      </p:pic>
      <p:sp>
        <p:nvSpPr>
          <p:cNvPr id="9" name="TextBox 8"/>
          <p:cNvSpPr txBox="1"/>
          <p:nvPr/>
        </p:nvSpPr>
        <p:spPr>
          <a:xfrm>
            <a:off x="9208169" y="5937147"/>
            <a:ext cx="2983831" cy="307777"/>
          </a:xfrm>
          <a:prstGeom prst="rect">
            <a:avLst/>
          </a:prstGeom>
          <a:noFill/>
        </p:spPr>
        <p:txBody>
          <a:bodyPr wrap="square" rtlCol="0">
            <a:spAutoFit/>
          </a:bodyPr>
          <a:lstStyle/>
          <a:p>
            <a:pPr algn="r"/>
            <a:r>
              <a:rPr lang="en-US" sz="1400" i="1" dirty="0" smtClean="0">
                <a:latin typeface="Open Sans" pitchFamily="34" charset="0"/>
                <a:ea typeface="Open Sans" pitchFamily="34" charset="0"/>
                <a:cs typeface="Open Sans" pitchFamily="34" charset="0"/>
              </a:rPr>
              <a:t>Photo Credit: Peter </a:t>
            </a:r>
            <a:r>
              <a:rPr lang="en-US" sz="1400" i="1" dirty="0" err="1" smtClean="0">
                <a:latin typeface="Open Sans" pitchFamily="34" charset="0"/>
                <a:ea typeface="Open Sans" pitchFamily="34" charset="0"/>
                <a:cs typeface="Open Sans" pitchFamily="34" charset="0"/>
              </a:rPr>
              <a:t>Vanderwarker</a:t>
            </a:r>
            <a:endParaRPr lang="en-US" sz="1400" i="1" dirty="0">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6906267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495398108"/>
              </p:ext>
            </p:extLst>
          </p:nvPr>
        </p:nvGraphicFramePr>
        <p:xfrm>
          <a:off x="91440" y="2539237"/>
          <a:ext cx="11544300" cy="3423334"/>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a:spLocks noGrp="1"/>
          </p:cNvSpPr>
          <p:nvPr>
            <p:ph type="title"/>
          </p:nvPr>
        </p:nvSpPr>
        <p:spPr/>
        <p:txBody>
          <a:bodyPr>
            <a:normAutofit fontScale="90000"/>
          </a:bodyPr>
          <a:lstStyle/>
          <a:p>
            <a:r>
              <a:rPr lang="en-US" dirty="0" smtClean="0"/>
              <a:t>Labor Force Commuting Patterns</a:t>
            </a:r>
            <a:endParaRPr lang="en-US" dirty="0"/>
          </a:p>
        </p:txBody>
      </p:sp>
      <p:sp>
        <p:nvSpPr>
          <p:cNvPr id="9" name="Text Placeholder 2"/>
          <p:cNvSpPr txBox="1">
            <a:spLocks/>
          </p:cNvSpPr>
          <p:nvPr/>
        </p:nvSpPr>
        <p:spPr>
          <a:xfrm>
            <a:off x="342903" y="1344457"/>
            <a:ext cx="11468100" cy="325418"/>
          </a:xfrm>
          <a:prstGeom prst="rect">
            <a:avLst/>
          </a:prstGeom>
        </p:spPr>
        <p:txBody>
          <a:bodyPr/>
          <a:lstStyle>
            <a:lvl1pPr marL="228594" indent="-228594" algn="l" defTabSz="914377" rtl="0" eaLnBrk="1" latinLnBrk="0" hangingPunct="1">
              <a:lnSpc>
                <a:spcPct val="90000"/>
              </a:lnSpc>
              <a:spcBef>
                <a:spcPts val="1000"/>
              </a:spcBef>
              <a:spcAft>
                <a:spcPts val="400"/>
              </a:spcAft>
              <a:buClr>
                <a:srgbClr val="EE283B"/>
              </a:buClr>
              <a:buFont typeface="Wingdings" panose="05000000000000000000" pitchFamily="2" charset="2"/>
              <a:buChar char="§"/>
              <a:defRPr sz="2000" b="0" i="0" kern="1200" baseline="0">
                <a:solidFill>
                  <a:srgbClr val="292929"/>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solidFill>
                  <a:schemeClr val="bg2">
                    <a:lumMod val="75000"/>
                  </a:schemeClr>
                </a:solidFill>
              </a:rPr>
              <a:t>Neighborhood Comparison 2014</a:t>
            </a:r>
            <a:endParaRPr lang="en-US" b="1" dirty="0">
              <a:solidFill>
                <a:schemeClr val="bg2">
                  <a:lumMod val="75000"/>
                </a:schemeClr>
              </a:solidFill>
            </a:endParaRPr>
          </a:p>
        </p:txBody>
      </p:sp>
      <p:sp>
        <p:nvSpPr>
          <p:cNvPr id="10" name="Rectangle 9"/>
          <p:cNvSpPr/>
          <p:nvPr/>
        </p:nvSpPr>
        <p:spPr>
          <a:xfrm>
            <a:off x="9178291" y="916273"/>
            <a:ext cx="2903926" cy="338554"/>
          </a:xfrm>
          <a:prstGeom prst="rect">
            <a:avLst/>
          </a:prstGeom>
        </p:spPr>
        <p:txBody>
          <a:bodyPr wrap="square">
            <a:spAutoFit/>
          </a:bodyPr>
          <a:lstStyle/>
          <a:p>
            <a:pPr algn="r"/>
            <a:r>
              <a:rPr lang="en-US" sz="8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Source: U.S. Census Bureau, LODES, </a:t>
            </a:r>
            <a:r>
              <a:rPr lang="en-US" sz="8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OntheMap</a:t>
            </a:r>
            <a:r>
              <a:rPr lang="en-US" sz="8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2014, BRA Research Division Analysis</a:t>
            </a:r>
          </a:p>
        </p:txBody>
      </p:sp>
      <p:sp>
        <p:nvSpPr>
          <p:cNvPr id="11" name="Rectangle 10"/>
          <p:cNvSpPr/>
          <p:nvPr/>
        </p:nvSpPr>
        <p:spPr>
          <a:xfrm>
            <a:off x="2040259" y="1844575"/>
            <a:ext cx="2288491" cy="584775"/>
          </a:xfrm>
          <a:prstGeom prst="rect">
            <a:avLst/>
          </a:prstGeom>
        </p:spPr>
        <p:txBody>
          <a:bodyPr wrap="square">
            <a:spAutoFit/>
          </a:bodyPr>
          <a:lstStyle/>
          <a:p>
            <a:pPr algn="ctr">
              <a:spcBef>
                <a:spcPts val="550"/>
              </a:spcBef>
            </a:pPr>
            <a:r>
              <a:rPr lang="en-US" sz="160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Residents working in the neighborhood</a:t>
            </a:r>
            <a:endParaRPr lang="en-US" sz="16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p:cNvSpPr/>
          <p:nvPr/>
        </p:nvSpPr>
        <p:spPr>
          <a:xfrm>
            <a:off x="7618614" y="1844575"/>
            <a:ext cx="2288491" cy="584775"/>
          </a:xfrm>
          <a:prstGeom prst="rect">
            <a:avLst/>
          </a:prstGeom>
        </p:spPr>
        <p:txBody>
          <a:bodyPr wrap="square">
            <a:spAutoFit/>
          </a:bodyPr>
          <a:lstStyle/>
          <a:p>
            <a:pPr algn="ctr">
              <a:spcBef>
                <a:spcPts val="550"/>
              </a:spcBef>
            </a:pPr>
            <a:r>
              <a:rPr lang="en-US" sz="160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Employees living      in the neighborhood</a:t>
            </a:r>
            <a:endParaRPr lang="en-US" sz="16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p:cNvSpPr/>
          <p:nvPr/>
        </p:nvSpPr>
        <p:spPr>
          <a:xfrm>
            <a:off x="1344349" y="6031152"/>
            <a:ext cx="1368959" cy="276999"/>
          </a:xfrm>
          <a:prstGeom prst="rect">
            <a:avLst/>
          </a:prstGeom>
        </p:spPr>
        <p:txBody>
          <a:bodyPr wrap="square">
            <a:spAutoFit/>
          </a:bodyPr>
          <a:lstStyle/>
          <a:p>
            <a:pPr algn="ctr">
              <a:spcBef>
                <a:spcPts val="550"/>
              </a:spcBef>
            </a:pPr>
            <a:r>
              <a:rPr lang="en-US" sz="120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Roxbury</a:t>
            </a:r>
            <a:endParaRPr lang="en-US" sz="1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p:cNvSpPr/>
          <p:nvPr/>
        </p:nvSpPr>
        <p:spPr>
          <a:xfrm>
            <a:off x="2548309" y="6031152"/>
            <a:ext cx="1368959" cy="461665"/>
          </a:xfrm>
          <a:prstGeom prst="rect">
            <a:avLst/>
          </a:prstGeom>
        </p:spPr>
        <p:txBody>
          <a:bodyPr wrap="square">
            <a:spAutoFit/>
          </a:bodyPr>
          <a:lstStyle/>
          <a:p>
            <a:pPr algn="ctr">
              <a:spcBef>
                <a:spcPts val="550"/>
              </a:spcBef>
            </a:pPr>
            <a:r>
              <a:rPr lang="en-US" sz="120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Allston/ Brighton</a:t>
            </a:r>
            <a:endParaRPr lang="en-US" sz="1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p:cNvSpPr/>
          <p:nvPr/>
        </p:nvSpPr>
        <p:spPr>
          <a:xfrm>
            <a:off x="3786559" y="6031151"/>
            <a:ext cx="1368959" cy="646331"/>
          </a:xfrm>
          <a:prstGeom prst="rect">
            <a:avLst/>
          </a:prstGeom>
        </p:spPr>
        <p:txBody>
          <a:bodyPr wrap="square">
            <a:spAutoFit/>
          </a:bodyPr>
          <a:lstStyle/>
          <a:p>
            <a:pPr algn="ctr">
              <a:spcBef>
                <a:spcPts val="550"/>
              </a:spcBef>
            </a:pPr>
            <a:r>
              <a:rPr lang="en-US" sz="120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Fenway/ Longwood/ Mission Hill</a:t>
            </a:r>
            <a:endParaRPr lang="en-US" sz="1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p:cNvSpPr/>
          <p:nvPr/>
        </p:nvSpPr>
        <p:spPr>
          <a:xfrm>
            <a:off x="5889979" y="2136963"/>
            <a:ext cx="247931" cy="4056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851561" y="6031152"/>
            <a:ext cx="1368959" cy="276999"/>
          </a:xfrm>
          <a:prstGeom prst="rect">
            <a:avLst/>
          </a:prstGeom>
        </p:spPr>
        <p:txBody>
          <a:bodyPr wrap="square">
            <a:spAutoFit/>
          </a:bodyPr>
          <a:lstStyle/>
          <a:p>
            <a:pPr algn="ctr">
              <a:spcBef>
                <a:spcPts val="550"/>
              </a:spcBef>
            </a:pPr>
            <a:r>
              <a:rPr lang="en-US" sz="120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Roxbury</a:t>
            </a:r>
            <a:endParaRPr lang="en-US" sz="1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16"/>
          <p:cNvSpPr/>
          <p:nvPr/>
        </p:nvSpPr>
        <p:spPr>
          <a:xfrm>
            <a:off x="8078381" y="6031152"/>
            <a:ext cx="1368959" cy="461665"/>
          </a:xfrm>
          <a:prstGeom prst="rect">
            <a:avLst/>
          </a:prstGeom>
        </p:spPr>
        <p:txBody>
          <a:bodyPr wrap="square">
            <a:spAutoFit/>
          </a:bodyPr>
          <a:lstStyle/>
          <a:p>
            <a:pPr algn="ctr">
              <a:spcBef>
                <a:spcPts val="550"/>
              </a:spcBef>
            </a:pPr>
            <a:r>
              <a:rPr lang="en-US" sz="120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Allston/ Brighton</a:t>
            </a:r>
            <a:endParaRPr lang="en-US" sz="1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7"/>
          <p:cNvSpPr/>
          <p:nvPr/>
        </p:nvSpPr>
        <p:spPr>
          <a:xfrm>
            <a:off x="9316631" y="6031151"/>
            <a:ext cx="1368959" cy="646331"/>
          </a:xfrm>
          <a:prstGeom prst="rect">
            <a:avLst/>
          </a:prstGeom>
        </p:spPr>
        <p:txBody>
          <a:bodyPr wrap="square">
            <a:spAutoFit/>
          </a:bodyPr>
          <a:lstStyle/>
          <a:p>
            <a:pPr algn="ctr">
              <a:spcBef>
                <a:spcPts val="550"/>
              </a:spcBef>
            </a:pPr>
            <a:r>
              <a:rPr lang="en-US" sz="120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Fenway/ Longwood/ Mission Hill</a:t>
            </a:r>
            <a:endParaRPr lang="en-US" sz="1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p:cNvSpPr/>
          <p:nvPr/>
        </p:nvSpPr>
        <p:spPr>
          <a:xfrm>
            <a:off x="342903" y="2539237"/>
            <a:ext cx="720087" cy="261610"/>
          </a:xfrm>
          <a:prstGeom prst="rect">
            <a:avLst/>
          </a:prstGeom>
        </p:spPr>
        <p:txBody>
          <a:bodyPr wrap="square">
            <a:spAutoFit/>
          </a:bodyPr>
          <a:lstStyle/>
          <a:p>
            <a:pPr>
              <a:spcBef>
                <a:spcPts val="550"/>
              </a:spcBef>
            </a:pPr>
            <a:r>
              <a:rPr lang="en-US" sz="105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30%</a:t>
            </a:r>
            <a:endParaRPr lang="en-US" sz="105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p:cNvCxnSpPr/>
          <p:nvPr/>
        </p:nvCxnSpPr>
        <p:spPr>
          <a:xfrm>
            <a:off x="468630" y="5120640"/>
            <a:ext cx="5421349"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92149" y="4778572"/>
            <a:ext cx="2288491" cy="307777"/>
          </a:xfrm>
          <a:prstGeom prst="rect">
            <a:avLst/>
          </a:prstGeom>
        </p:spPr>
        <p:txBody>
          <a:bodyPr wrap="square">
            <a:spAutoFit/>
          </a:bodyPr>
          <a:lstStyle/>
          <a:p>
            <a:pPr>
              <a:spcBef>
                <a:spcPts val="550"/>
              </a:spcBef>
            </a:pPr>
            <a:r>
              <a:rPr lang="en-US" sz="140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7.2%</a:t>
            </a:r>
            <a:endPar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p:cNvSpPr/>
          <p:nvPr/>
        </p:nvSpPr>
        <p:spPr>
          <a:xfrm>
            <a:off x="364899" y="5196236"/>
            <a:ext cx="1098142" cy="461665"/>
          </a:xfrm>
          <a:prstGeom prst="rect">
            <a:avLst/>
          </a:prstGeom>
        </p:spPr>
        <p:txBody>
          <a:bodyPr wrap="square">
            <a:spAutoFit/>
          </a:bodyPr>
          <a:lstStyle/>
          <a:p>
            <a:pPr>
              <a:spcBef>
                <a:spcPts val="550"/>
              </a:spcBef>
            </a:pPr>
            <a:r>
              <a:rPr lang="en-US" sz="120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Boston Average</a:t>
            </a:r>
            <a:endParaRPr lang="en-US" sz="1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4" name="Straight Connector 23"/>
          <p:cNvCxnSpPr/>
          <p:nvPr/>
        </p:nvCxnSpPr>
        <p:spPr>
          <a:xfrm>
            <a:off x="6137910" y="5371267"/>
            <a:ext cx="5360670"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0840030" y="5029199"/>
            <a:ext cx="719229" cy="307777"/>
          </a:xfrm>
          <a:prstGeom prst="rect">
            <a:avLst/>
          </a:prstGeom>
        </p:spPr>
        <p:txBody>
          <a:bodyPr wrap="square">
            <a:spAutoFit/>
          </a:bodyPr>
          <a:lstStyle/>
          <a:p>
            <a:pPr algn="r">
              <a:spcBef>
                <a:spcPts val="550"/>
              </a:spcBef>
            </a:pPr>
            <a:r>
              <a:rPr lang="en-US" sz="140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4.6%</a:t>
            </a:r>
            <a:endPar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Rectangle 28"/>
          <p:cNvSpPr/>
          <p:nvPr/>
        </p:nvSpPr>
        <p:spPr>
          <a:xfrm>
            <a:off x="10514738" y="5393467"/>
            <a:ext cx="1098142" cy="461665"/>
          </a:xfrm>
          <a:prstGeom prst="rect">
            <a:avLst/>
          </a:prstGeom>
        </p:spPr>
        <p:txBody>
          <a:bodyPr wrap="square">
            <a:spAutoFit/>
          </a:bodyPr>
          <a:lstStyle/>
          <a:p>
            <a:pPr algn="r">
              <a:spcBef>
                <a:spcPts val="550"/>
              </a:spcBef>
            </a:pPr>
            <a:r>
              <a:rPr lang="en-US" sz="120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Boston Average</a:t>
            </a:r>
            <a:endParaRPr lang="en-US" sz="1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171072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2.2</a:t>
            </a:r>
            <a:endParaRPr lang="en-US" dirty="0"/>
          </a:p>
        </p:txBody>
      </p:sp>
      <p:sp>
        <p:nvSpPr>
          <p:cNvPr id="4" name="Text Placeholder 3"/>
          <p:cNvSpPr>
            <a:spLocks noGrp="1"/>
          </p:cNvSpPr>
          <p:nvPr>
            <p:ph type="body" sz="quarter" idx="15"/>
          </p:nvPr>
        </p:nvSpPr>
        <p:spPr>
          <a:xfrm>
            <a:off x="253842" y="3524250"/>
            <a:ext cx="2348681" cy="2864827"/>
          </a:xfrm>
        </p:spPr>
        <p:txBody>
          <a:bodyPr>
            <a:normAutofit/>
          </a:bodyPr>
          <a:lstStyle/>
          <a:p>
            <a:r>
              <a:rPr lang="en-US" dirty="0" smtClean="0"/>
              <a:t>Trends &amp; Projections</a:t>
            </a:r>
            <a:endParaRPr lang="en-US" dirty="0"/>
          </a:p>
        </p:txBody>
      </p:sp>
      <p:sp>
        <p:nvSpPr>
          <p:cNvPr id="6" name="Text Placeholder 2"/>
          <p:cNvSpPr txBox="1">
            <a:spLocks/>
          </p:cNvSpPr>
          <p:nvPr/>
        </p:nvSpPr>
        <p:spPr>
          <a:xfrm>
            <a:off x="258869" y="4019469"/>
            <a:ext cx="4691822" cy="255286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spcAft>
                <a:spcPts val="400"/>
              </a:spcAft>
              <a:buClr>
                <a:srgbClr val="41AD49"/>
              </a:buClr>
              <a:buFont typeface="Wingdings" panose="05000000000000000000" pitchFamily="2" charset="2"/>
              <a:buChar char="§"/>
              <a:defRPr sz="2000" b="0" i="0" kern="1200" baseline="0">
                <a:solidFill>
                  <a:srgbClr val="292929"/>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41AD49"/>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41AD49"/>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41AD49"/>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4682" b="16560"/>
          <a:stretch/>
        </p:blipFill>
        <p:spPr>
          <a:xfrm>
            <a:off x="4950690" y="1551703"/>
            <a:ext cx="7241309" cy="4277360"/>
          </a:xfrm>
          <a:prstGeom prst="rect">
            <a:avLst/>
          </a:prstGeom>
        </p:spPr>
      </p:pic>
    </p:spTree>
    <p:extLst>
      <p:ext uri="{BB962C8B-B14F-4D97-AF65-F5344CB8AC3E}">
        <p14:creationId xmlns:p14="http://schemas.microsoft.com/office/powerpoint/2010/main" val="9710649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5 Growth industries</a:t>
            </a:r>
            <a:endParaRPr lang="en-US" dirty="0"/>
          </a:p>
        </p:txBody>
      </p:sp>
      <p:sp>
        <p:nvSpPr>
          <p:cNvPr id="3" name="Text Placeholder 2"/>
          <p:cNvSpPr>
            <a:spLocks noGrp="1"/>
          </p:cNvSpPr>
          <p:nvPr>
            <p:ph type="body" sz="quarter" idx="18"/>
          </p:nvPr>
        </p:nvSpPr>
        <p:spPr/>
        <p:txBody>
          <a:bodyPr/>
          <a:lstStyle/>
          <a:p>
            <a:r>
              <a:rPr lang="en-US" dirty="0" smtClean="0"/>
              <a:t>Change by Industry in Boston 2010-2014</a:t>
            </a:r>
            <a:endParaRPr lang="en-US" dirty="0"/>
          </a:p>
        </p:txBody>
      </p:sp>
      <p:sp>
        <p:nvSpPr>
          <p:cNvPr id="6" name="Rectangle 5"/>
          <p:cNvSpPr/>
          <p:nvPr/>
        </p:nvSpPr>
        <p:spPr>
          <a:xfrm>
            <a:off x="9425414" y="885171"/>
            <a:ext cx="2385589" cy="207621"/>
          </a:xfrm>
          <a:prstGeom prst="rect">
            <a:avLst/>
          </a:prstGeom>
        </p:spPr>
        <p:txBody>
          <a:bodyPr wrap="none">
            <a:spAutoFit/>
          </a:bodyPr>
          <a:lstStyle/>
          <a:p>
            <a:pPr algn="r">
              <a:lnSpc>
                <a:spcPct val="107000"/>
              </a:lnSpc>
            </a:pPr>
            <a:r>
              <a:rPr lang="en-US" sz="7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Source: BEA, EOLWD, BRA Research Division Analysis</a:t>
            </a:r>
            <a:endParaRPr lang="en-US" sz="700" dirty="0">
              <a:solidFill>
                <a:schemeClr val="bg2">
                  <a:lumMod val="7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7" name="Text Placeholder 2"/>
          <p:cNvSpPr txBox="1">
            <a:spLocks/>
          </p:cNvSpPr>
          <p:nvPr/>
        </p:nvSpPr>
        <p:spPr>
          <a:xfrm>
            <a:off x="342903" y="2683763"/>
            <a:ext cx="6800848" cy="238476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spcAft>
                <a:spcPts val="400"/>
              </a:spcAft>
              <a:buClr>
                <a:srgbClr val="EE283B"/>
              </a:buClr>
              <a:buFont typeface="Wingdings" panose="05000000000000000000" pitchFamily="2" charset="2"/>
              <a:buNone/>
              <a:defRPr sz="2200" b="1" i="0" kern="1200" baseline="0">
                <a:solidFill>
                  <a:schemeClr val="bg2">
                    <a:lumMod val="75000"/>
                  </a:schemeClr>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800" b="0" dirty="0" smtClean="0">
                <a:solidFill>
                  <a:schemeClr val="bg2">
                    <a:lumMod val="25000"/>
                  </a:schemeClr>
                </a:solidFill>
              </a:rPr>
              <a:t>Professional and Technical Services</a:t>
            </a:r>
          </a:p>
          <a:p>
            <a:pPr marL="457200" indent="-457200">
              <a:buFont typeface="+mj-lt"/>
              <a:buAutoNum type="arabicPeriod"/>
            </a:pPr>
            <a:r>
              <a:rPr lang="en-US" sz="2800" b="0" dirty="0" smtClean="0">
                <a:solidFill>
                  <a:schemeClr val="bg2">
                    <a:lumMod val="25000"/>
                  </a:schemeClr>
                </a:solidFill>
              </a:rPr>
              <a:t>Health Care and Social Assistance</a:t>
            </a:r>
          </a:p>
          <a:p>
            <a:pPr marL="457200" indent="-457200">
              <a:buFont typeface="+mj-lt"/>
              <a:buAutoNum type="arabicPeriod"/>
            </a:pPr>
            <a:r>
              <a:rPr lang="en-US" sz="2800" b="0" dirty="0" smtClean="0">
                <a:solidFill>
                  <a:schemeClr val="bg2">
                    <a:lumMod val="25000"/>
                  </a:schemeClr>
                </a:solidFill>
              </a:rPr>
              <a:t>Accommodation and Food Services</a:t>
            </a:r>
          </a:p>
          <a:p>
            <a:pPr marL="457200" indent="-457200">
              <a:buFont typeface="+mj-lt"/>
              <a:buAutoNum type="arabicPeriod"/>
            </a:pPr>
            <a:r>
              <a:rPr lang="en-US" sz="2800" b="0" dirty="0" smtClean="0">
                <a:solidFill>
                  <a:schemeClr val="bg2">
                    <a:lumMod val="25000"/>
                  </a:schemeClr>
                </a:solidFill>
              </a:rPr>
              <a:t>Educational Services</a:t>
            </a:r>
          </a:p>
          <a:p>
            <a:pPr marL="457200" indent="-457200">
              <a:buFont typeface="+mj-lt"/>
              <a:buAutoNum type="arabicPeriod"/>
            </a:pPr>
            <a:r>
              <a:rPr lang="en-US" sz="2800" b="0" dirty="0" smtClean="0">
                <a:solidFill>
                  <a:schemeClr val="bg2">
                    <a:lumMod val="25000"/>
                  </a:schemeClr>
                </a:solidFill>
              </a:rPr>
              <a:t>Other Services</a:t>
            </a:r>
            <a:endParaRPr lang="en-US" sz="2800" b="0" dirty="0">
              <a:solidFill>
                <a:schemeClr val="bg2">
                  <a:lumMod val="25000"/>
                </a:schemeClr>
              </a:solidFill>
            </a:endParaRPr>
          </a:p>
        </p:txBody>
      </p:sp>
      <p:sp>
        <p:nvSpPr>
          <p:cNvPr id="8" name="Text Placeholder 2"/>
          <p:cNvSpPr txBox="1">
            <a:spLocks/>
          </p:cNvSpPr>
          <p:nvPr/>
        </p:nvSpPr>
        <p:spPr>
          <a:xfrm>
            <a:off x="8958893" y="2683763"/>
            <a:ext cx="1833373" cy="2803810"/>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spcAft>
                <a:spcPts val="400"/>
              </a:spcAft>
              <a:buClr>
                <a:srgbClr val="EE283B"/>
              </a:buClr>
              <a:buFont typeface="Wingdings" panose="05000000000000000000" pitchFamily="2" charset="2"/>
              <a:buNone/>
              <a:defRPr sz="2200" b="1" i="0" kern="1200" baseline="0">
                <a:solidFill>
                  <a:schemeClr val="bg2">
                    <a:lumMod val="75000"/>
                  </a:schemeClr>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800" b="0" dirty="0" smtClean="0">
                <a:solidFill>
                  <a:schemeClr val="bg2">
                    <a:lumMod val="25000"/>
                  </a:schemeClr>
                </a:solidFill>
              </a:rPr>
              <a:t>16,770</a:t>
            </a:r>
          </a:p>
          <a:p>
            <a:pPr algn="r"/>
            <a:r>
              <a:rPr lang="en-US" sz="2800" b="0" dirty="0" smtClean="0">
                <a:solidFill>
                  <a:schemeClr val="bg2">
                    <a:lumMod val="25000"/>
                  </a:schemeClr>
                </a:solidFill>
              </a:rPr>
              <a:t>11,056</a:t>
            </a:r>
          </a:p>
          <a:p>
            <a:pPr algn="r"/>
            <a:r>
              <a:rPr lang="en-US" sz="2800" b="0" dirty="0" smtClean="0">
                <a:solidFill>
                  <a:schemeClr val="bg2">
                    <a:lumMod val="25000"/>
                  </a:schemeClr>
                </a:solidFill>
              </a:rPr>
              <a:t>9,558</a:t>
            </a:r>
          </a:p>
          <a:p>
            <a:pPr algn="r"/>
            <a:r>
              <a:rPr lang="en-US" sz="2800" b="0" dirty="0" smtClean="0">
                <a:solidFill>
                  <a:schemeClr val="bg2">
                    <a:lumMod val="25000"/>
                  </a:schemeClr>
                </a:solidFill>
              </a:rPr>
              <a:t>4,330</a:t>
            </a:r>
          </a:p>
          <a:p>
            <a:pPr algn="r"/>
            <a:r>
              <a:rPr lang="en-US" sz="2800" b="0" dirty="0" smtClean="0">
                <a:solidFill>
                  <a:schemeClr val="bg2">
                    <a:lumMod val="25000"/>
                  </a:schemeClr>
                </a:solidFill>
              </a:rPr>
              <a:t>3,650</a:t>
            </a:r>
            <a:endParaRPr lang="en-US" sz="2800" b="0" dirty="0">
              <a:solidFill>
                <a:schemeClr val="bg2">
                  <a:lumMod val="25000"/>
                </a:schemeClr>
              </a:solidFill>
            </a:endParaRPr>
          </a:p>
        </p:txBody>
      </p:sp>
      <p:sp>
        <p:nvSpPr>
          <p:cNvPr id="9" name="Rectangle 8"/>
          <p:cNvSpPr/>
          <p:nvPr/>
        </p:nvSpPr>
        <p:spPr>
          <a:xfrm>
            <a:off x="7819294" y="1997270"/>
            <a:ext cx="2972972" cy="523220"/>
          </a:xfrm>
          <a:prstGeom prst="rect">
            <a:avLst/>
          </a:prstGeom>
        </p:spPr>
        <p:txBody>
          <a:bodyPr wrap="square">
            <a:spAutoFit/>
          </a:bodyPr>
          <a:lstStyle/>
          <a:p>
            <a:pPr algn="r">
              <a:spcBef>
                <a:spcPts val="550"/>
              </a:spcBef>
            </a:pPr>
            <a:r>
              <a:rPr lang="en-US" sz="2800" b="1" dirty="0" smtClean="0">
                <a:latin typeface="Open Sans" panose="020B0606030504020204" pitchFamily="34" charset="0"/>
                <a:ea typeface="Open Sans" panose="020B0606030504020204" pitchFamily="34" charset="0"/>
                <a:cs typeface="Open Sans" panose="020B0606030504020204" pitchFamily="34" charset="0"/>
              </a:rPr>
              <a:t># of New Jobs</a:t>
            </a:r>
            <a:endParaRPr lang="en-US" sz="28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46215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Job growth &amp; loss</a:t>
            </a:r>
            <a:endParaRPr lang="en-US" dirty="0"/>
          </a:p>
        </p:txBody>
      </p:sp>
      <p:sp>
        <p:nvSpPr>
          <p:cNvPr id="3" name="Text Placeholder 2"/>
          <p:cNvSpPr>
            <a:spLocks noGrp="1"/>
          </p:cNvSpPr>
          <p:nvPr>
            <p:ph type="body" sz="quarter" idx="18"/>
          </p:nvPr>
        </p:nvSpPr>
        <p:spPr/>
        <p:txBody>
          <a:bodyPr/>
          <a:lstStyle/>
          <a:p>
            <a:r>
              <a:rPr lang="en-US" dirty="0" smtClean="0"/>
              <a:t>Change by Industry in Boston 2010-2014</a:t>
            </a:r>
            <a:endParaRPr lang="en-US" dirty="0"/>
          </a:p>
        </p:txBody>
      </p:sp>
      <p:sp>
        <p:nvSpPr>
          <p:cNvPr id="6" name="Rectangle 5"/>
          <p:cNvSpPr/>
          <p:nvPr/>
        </p:nvSpPr>
        <p:spPr>
          <a:xfrm>
            <a:off x="9425414" y="885171"/>
            <a:ext cx="2385589" cy="207621"/>
          </a:xfrm>
          <a:prstGeom prst="rect">
            <a:avLst/>
          </a:prstGeom>
        </p:spPr>
        <p:txBody>
          <a:bodyPr wrap="none">
            <a:spAutoFit/>
          </a:bodyPr>
          <a:lstStyle/>
          <a:p>
            <a:pPr algn="r">
              <a:lnSpc>
                <a:spcPct val="107000"/>
              </a:lnSpc>
            </a:pPr>
            <a:r>
              <a:rPr lang="en-US" sz="7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Source: BEA, EOLWD, BRA Research Division Analysis</a:t>
            </a:r>
            <a:endParaRPr lang="en-US" sz="700" dirty="0">
              <a:solidFill>
                <a:schemeClr val="bg2">
                  <a:lumMod val="7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2" name="Freeform 31"/>
          <p:cNvSpPr/>
          <p:nvPr/>
        </p:nvSpPr>
        <p:spPr>
          <a:xfrm>
            <a:off x="8980913" y="2044700"/>
            <a:ext cx="234975" cy="3708400"/>
          </a:xfrm>
          <a:custGeom>
            <a:avLst/>
            <a:gdLst>
              <a:gd name="connsiteX0" fmla="*/ 0 w 622300"/>
              <a:gd name="connsiteY0" fmla="*/ 0 h 3708400"/>
              <a:gd name="connsiteX1" fmla="*/ 622300 w 622300"/>
              <a:gd name="connsiteY1" fmla="*/ 0 h 3708400"/>
              <a:gd name="connsiteX2" fmla="*/ 622300 w 622300"/>
              <a:gd name="connsiteY2" fmla="*/ 3708400 h 3708400"/>
              <a:gd name="connsiteX3" fmla="*/ 12700 w 622300"/>
              <a:gd name="connsiteY3" fmla="*/ 3708400 h 3708400"/>
            </a:gdLst>
            <a:ahLst/>
            <a:cxnLst>
              <a:cxn ang="0">
                <a:pos x="connsiteX0" y="connsiteY0"/>
              </a:cxn>
              <a:cxn ang="0">
                <a:pos x="connsiteX1" y="connsiteY1"/>
              </a:cxn>
              <a:cxn ang="0">
                <a:pos x="connsiteX2" y="connsiteY2"/>
              </a:cxn>
              <a:cxn ang="0">
                <a:pos x="connsiteX3" y="connsiteY3"/>
              </a:cxn>
            </a:cxnLst>
            <a:rect l="l" t="t" r="r" b="b"/>
            <a:pathLst>
              <a:path w="622300" h="3708400">
                <a:moveTo>
                  <a:pt x="0" y="0"/>
                </a:moveTo>
                <a:lnTo>
                  <a:pt x="622300" y="0"/>
                </a:lnTo>
                <a:lnTo>
                  <a:pt x="622300" y="3708400"/>
                </a:lnTo>
                <a:lnTo>
                  <a:pt x="12700" y="370840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3" name="Rectangle 32"/>
          <p:cNvSpPr/>
          <p:nvPr/>
        </p:nvSpPr>
        <p:spPr>
          <a:xfrm>
            <a:off x="9291409" y="3714234"/>
            <a:ext cx="1535998" cy="369332"/>
          </a:xfrm>
          <a:prstGeom prst="rect">
            <a:avLst/>
          </a:prstGeom>
        </p:spPr>
        <p:txBody>
          <a:bodyPr wrap="none">
            <a:spAutoFit/>
          </a:bodyPr>
          <a:lstStyle/>
          <a:p>
            <a:r>
              <a:rPr lang="en-US"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Jobs Gained</a:t>
            </a:r>
            <a:endPar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Freeform 33"/>
          <p:cNvSpPr/>
          <p:nvPr/>
        </p:nvSpPr>
        <p:spPr>
          <a:xfrm>
            <a:off x="8980913" y="5791200"/>
            <a:ext cx="237799" cy="736600"/>
          </a:xfrm>
          <a:custGeom>
            <a:avLst/>
            <a:gdLst>
              <a:gd name="connsiteX0" fmla="*/ 0 w 622300"/>
              <a:gd name="connsiteY0" fmla="*/ 0 h 3708400"/>
              <a:gd name="connsiteX1" fmla="*/ 622300 w 622300"/>
              <a:gd name="connsiteY1" fmla="*/ 0 h 3708400"/>
              <a:gd name="connsiteX2" fmla="*/ 622300 w 622300"/>
              <a:gd name="connsiteY2" fmla="*/ 3708400 h 3708400"/>
              <a:gd name="connsiteX3" fmla="*/ 12700 w 622300"/>
              <a:gd name="connsiteY3" fmla="*/ 3708400 h 3708400"/>
            </a:gdLst>
            <a:ahLst/>
            <a:cxnLst>
              <a:cxn ang="0">
                <a:pos x="connsiteX0" y="connsiteY0"/>
              </a:cxn>
              <a:cxn ang="0">
                <a:pos x="connsiteX1" y="connsiteY1"/>
              </a:cxn>
              <a:cxn ang="0">
                <a:pos x="connsiteX2" y="connsiteY2"/>
              </a:cxn>
              <a:cxn ang="0">
                <a:pos x="connsiteX3" y="connsiteY3"/>
              </a:cxn>
            </a:cxnLst>
            <a:rect l="l" t="t" r="r" b="b"/>
            <a:pathLst>
              <a:path w="622300" h="3708400">
                <a:moveTo>
                  <a:pt x="0" y="0"/>
                </a:moveTo>
                <a:lnTo>
                  <a:pt x="622300" y="0"/>
                </a:lnTo>
                <a:lnTo>
                  <a:pt x="622300" y="3708400"/>
                </a:lnTo>
                <a:lnTo>
                  <a:pt x="12700" y="37084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5" name="Rectangle 34"/>
          <p:cNvSpPr/>
          <p:nvPr/>
        </p:nvSpPr>
        <p:spPr>
          <a:xfrm>
            <a:off x="9291409" y="5943259"/>
            <a:ext cx="1213794" cy="369332"/>
          </a:xfrm>
          <a:prstGeom prst="rect">
            <a:avLst/>
          </a:prstGeom>
        </p:spPr>
        <p:txBody>
          <a:bodyPr wrap="none">
            <a:spAutoFit/>
          </a:bodyPr>
          <a:lstStyle/>
          <a:p>
            <a:r>
              <a:rPr lang="en-US"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Jobs Lost</a:t>
            </a:r>
            <a:endPar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 name="Chart 10"/>
          <p:cNvGraphicFramePr/>
          <p:nvPr>
            <p:extLst>
              <p:ext uri="{D42A27DB-BD31-4B8C-83A1-F6EECF244321}">
                <p14:modId xmlns:p14="http://schemas.microsoft.com/office/powerpoint/2010/main" val="101766506"/>
              </p:ext>
            </p:extLst>
          </p:nvPr>
        </p:nvGraphicFramePr>
        <p:xfrm>
          <a:off x="342902" y="1894787"/>
          <a:ext cx="8612562" cy="4751109"/>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Connector 11"/>
          <p:cNvCxnSpPr/>
          <p:nvPr/>
        </p:nvCxnSpPr>
        <p:spPr>
          <a:xfrm>
            <a:off x="342903" y="3211830"/>
            <a:ext cx="8612561" cy="0"/>
          </a:xfrm>
          <a:prstGeom prst="line">
            <a:avLst/>
          </a:prstGeom>
          <a:ln w="381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121599" y="2926096"/>
            <a:ext cx="846589" cy="276999"/>
          </a:xfrm>
          <a:prstGeom prst="rect">
            <a:avLst/>
          </a:prstGeom>
        </p:spPr>
        <p:txBody>
          <a:bodyPr wrap="square">
            <a:spAutoFit/>
          </a:bodyPr>
          <a:lstStyle/>
          <a:p>
            <a:pPr algn="r"/>
            <a:r>
              <a:rPr lang="en-US" sz="1200" b="1" dirty="0" smtClean="0">
                <a:solidFill>
                  <a:schemeClr val="bg2"/>
                </a:solidFill>
                <a:latin typeface="Open Sans" panose="020B0606030504020204" pitchFamily="34" charset="0"/>
                <a:ea typeface="Open Sans" panose="020B0606030504020204" pitchFamily="34" charset="0"/>
                <a:cs typeface="Open Sans" panose="020B0606030504020204" pitchFamily="34" charset="0"/>
              </a:rPr>
              <a:t>Top 5</a:t>
            </a:r>
            <a:endParaRPr lang="en-US" sz="1200" b="1"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774000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1" y="1716756"/>
            <a:ext cx="10266827" cy="3970318"/>
          </a:xfrm>
          <a:prstGeom prst="rect">
            <a:avLst/>
          </a:prstGeom>
        </p:spPr>
        <p:txBody>
          <a:bodyPr wrap="square">
            <a:spAutoFit/>
          </a:bodyPr>
          <a:lstStyle/>
          <a:p>
            <a:pPr marL="457200" indent="-457200">
              <a:buClr>
                <a:srgbClr val="FF0000"/>
              </a:buClr>
              <a:buFont typeface="Wingdings" panose="05000000000000000000" pitchFamily="2" charset="2"/>
              <a:buChar char="§"/>
            </a:pPr>
            <a:r>
              <a:rPr lang="en-US" sz="2800" dirty="0" smtClean="0"/>
              <a:t>Data from the Commonwealth's </a:t>
            </a:r>
            <a:r>
              <a:rPr lang="en-US" sz="2800" dirty="0"/>
              <a:t>Office of Labor/Workforce Development </a:t>
            </a:r>
            <a:r>
              <a:rPr lang="en-US" sz="2800" dirty="0" smtClean="0"/>
              <a:t>(from 2010-2014) shows a growth trend for industries including:</a:t>
            </a:r>
          </a:p>
          <a:p>
            <a:pPr marL="914400" lvl="1" indent="-457200">
              <a:buClr>
                <a:srgbClr val="FF0000"/>
              </a:buClr>
              <a:buFont typeface="Wingdings" panose="05000000000000000000" pitchFamily="2" charset="2"/>
              <a:buChar char="§"/>
            </a:pPr>
            <a:r>
              <a:rPr lang="en-US" sz="2800" dirty="0" smtClean="0"/>
              <a:t>Professional </a:t>
            </a:r>
            <a:r>
              <a:rPr lang="en-US" sz="2800" dirty="0"/>
              <a:t>Services/Technical </a:t>
            </a:r>
            <a:r>
              <a:rPr lang="en-US" sz="2800" dirty="0" smtClean="0"/>
              <a:t>(such as design</a:t>
            </a:r>
            <a:r>
              <a:rPr lang="en-US" sz="2800" dirty="0"/>
              <a:t>, architecture, computer </a:t>
            </a:r>
            <a:r>
              <a:rPr lang="en-US" sz="2800" dirty="0" smtClean="0"/>
              <a:t>systems);</a:t>
            </a:r>
          </a:p>
          <a:p>
            <a:pPr marL="914400" lvl="1" indent="-457200">
              <a:buClr>
                <a:srgbClr val="FF0000"/>
              </a:buClr>
              <a:buFont typeface="Wingdings" panose="05000000000000000000" pitchFamily="2" charset="2"/>
              <a:buChar char="§"/>
            </a:pPr>
            <a:r>
              <a:rPr lang="en-US" sz="2800" dirty="0" smtClean="0"/>
              <a:t>Health Care;</a:t>
            </a:r>
          </a:p>
          <a:p>
            <a:pPr marL="914400" lvl="1" indent="-457200">
              <a:buClr>
                <a:srgbClr val="FF0000"/>
              </a:buClr>
              <a:buFont typeface="Wingdings" panose="05000000000000000000" pitchFamily="2" charset="2"/>
              <a:buChar char="§"/>
            </a:pPr>
            <a:r>
              <a:rPr lang="en-US" sz="2800" dirty="0" smtClean="0"/>
              <a:t>Accommodation/Hotel/Food;</a:t>
            </a:r>
          </a:p>
          <a:p>
            <a:pPr marL="914400" lvl="1" indent="-457200">
              <a:buClr>
                <a:srgbClr val="FF0000"/>
              </a:buClr>
              <a:buFont typeface="Wingdings" panose="05000000000000000000" pitchFamily="2" charset="2"/>
              <a:buChar char="§"/>
            </a:pPr>
            <a:r>
              <a:rPr lang="en-US" sz="2800" dirty="0" smtClean="0"/>
              <a:t>Education; and </a:t>
            </a:r>
          </a:p>
          <a:p>
            <a:pPr marL="914400" lvl="1" indent="-457200">
              <a:buClr>
                <a:srgbClr val="FF0000"/>
              </a:buClr>
              <a:buFont typeface="Wingdings" panose="05000000000000000000" pitchFamily="2" charset="2"/>
              <a:buChar char="§"/>
            </a:pPr>
            <a:r>
              <a:rPr lang="en-US" sz="2800" dirty="0" smtClean="0"/>
              <a:t>Other </a:t>
            </a:r>
            <a:r>
              <a:rPr lang="en-US" sz="2800" dirty="0"/>
              <a:t>(which includes real </a:t>
            </a:r>
            <a:r>
              <a:rPr lang="en-US" sz="2800" dirty="0" smtClean="0"/>
              <a:t>estate)</a:t>
            </a:r>
            <a:endParaRPr lang="en-US" sz="2800" dirty="0"/>
          </a:p>
        </p:txBody>
      </p:sp>
      <p:sp>
        <p:nvSpPr>
          <p:cNvPr id="12" name="Title 1"/>
          <p:cNvSpPr>
            <a:spLocks noGrp="1"/>
          </p:cNvSpPr>
          <p:nvPr>
            <p:ph type="title"/>
          </p:nvPr>
        </p:nvSpPr>
        <p:spPr>
          <a:xfrm>
            <a:off x="342903" y="885171"/>
            <a:ext cx="11468100" cy="433834"/>
          </a:xfrm>
        </p:spPr>
        <p:txBody>
          <a:bodyPr>
            <a:normAutofit fontScale="90000"/>
          </a:bodyPr>
          <a:lstStyle/>
          <a:p>
            <a:r>
              <a:rPr lang="en-US" dirty="0"/>
              <a:t>Job growth &amp; loss</a:t>
            </a:r>
          </a:p>
        </p:txBody>
      </p:sp>
    </p:spTree>
    <p:extLst>
      <p:ext uri="{BB962C8B-B14F-4D97-AF65-F5344CB8AC3E}">
        <p14:creationId xmlns:p14="http://schemas.microsoft.com/office/powerpoint/2010/main" val="13046859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5 industries by wage</a:t>
            </a:r>
            <a:endParaRPr lang="en-US" dirty="0"/>
          </a:p>
        </p:txBody>
      </p:sp>
      <p:sp>
        <p:nvSpPr>
          <p:cNvPr id="3" name="Text Placeholder 2"/>
          <p:cNvSpPr>
            <a:spLocks noGrp="1"/>
          </p:cNvSpPr>
          <p:nvPr>
            <p:ph type="body" sz="quarter" idx="18"/>
          </p:nvPr>
        </p:nvSpPr>
        <p:spPr/>
        <p:txBody>
          <a:bodyPr/>
          <a:lstStyle/>
          <a:p>
            <a:r>
              <a:rPr lang="en-US" dirty="0"/>
              <a:t>Average Annual Wage by Industry in Boston 2014</a:t>
            </a:r>
          </a:p>
        </p:txBody>
      </p:sp>
      <p:sp>
        <p:nvSpPr>
          <p:cNvPr id="6" name="Rectangle 5"/>
          <p:cNvSpPr/>
          <p:nvPr/>
        </p:nvSpPr>
        <p:spPr>
          <a:xfrm>
            <a:off x="9425414" y="885171"/>
            <a:ext cx="2385589" cy="207621"/>
          </a:xfrm>
          <a:prstGeom prst="rect">
            <a:avLst/>
          </a:prstGeom>
        </p:spPr>
        <p:txBody>
          <a:bodyPr wrap="none">
            <a:spAutoFit/>
          </a:bodyPr>
          <a:lstStyle/>
          <a:p>
            <a:pPr algn="r">
              <a:lnSpc>
                <a:spcPct val="107000"/>
              </a:lnSpc>
            </a:pPr>
            <a:r>
              <a:rPr lang="en-US" sz="7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Source: BEA, EOLWD, BRA Research Division Analysis</a:t>
            </a:r>
            <a:endParaRPr lang="en-US" sz="700" dirty="0">
              <a:solidFill>
                <a:schemeClr val="bg2">
                  <a:lumMod val="7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Placeholder 2"/>
          <p:cNvSpPr txBox="1">
            <a:spLocks/>
          </p:cNvSpPr>
          <p:nvPr/>
        </p:nvSpPr>
        <p:spPr>
          <a:xfrm>
            <a:off x="342902" y="2893285"/>
            <a:ext cx="7687405" cy="238476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spcAft>
                <a:spcPts val="400"/>
              </a:spcAft>
              <a:buClr>
                <a:srgbClr val="EE283B"/>
              </a:buClr>
              <a:buFont typeface="Wingdings" panose="05000000000000000000" pitchFamily="2" charset="2"/>
              <a:buNone/>
              <a:defRPr sz="2200" b="1" i="0" kern="1200" baseline="0">
                <a:solidFill>
                  <a:schemeClr val="bg2">
                    <a:lumMod val="75000"/>
                  </a:schemeClr>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000" b="0" dirty="0" smtClean="0">
                <a:solidFill>
                  <a:schemeClr val="bg2">
                    <a:lumMod val="25000"/>
                  </a:schemeClr>
                </a:solidFill>
              </a:rPr>
              <a:t>Finance and Insurance</a:t>
            </a:r>
          </a:p>
          <a:p>
            <a:pPr marL="457200" indent="-457200">
              <a:buFont typeface="+mj-lt"/>
              <a:buAutoNum type="arabicPeriod"/>
            </a:pPr>
            <a:r>
              <a:rPr lang="en-US" sz="2000" b="0" dirty="0" smtClean="0">
                <a:solidFill>
                  <a:schemeClr val="bg2">
                    <a:lumMod val="25000"/>
                  </a:schemeClr>
                </a:solidFill>
              </a:rPr>
              <a:t>Management of Companies and Enterprises</a:t>
            </a:r>
          </a:p>
          <a:p>
            <a:pPr marL="457200" indent="-457200">
              <a:buFont typeface="+mj-lt"/>
              <a:buAutoNum type="arabicPeriod"/>
            </a:pPr>
            <a:r>
              <a:rPr lang="en-US" sz="2000" b="0" dirty="0" smtClean="0">
                <a:solidFill>
                  <a:schemeClr val="bg2">
                    <a:lumMod val="25000"/>
                  </a:schemeClr>
                </a:solidFill>
              </a:rPr>
              <a:t>Professional and Technical Services</a:t>
            </a:r>
          </a:p>
          <a:p>
            <a:pPr marL="457200" indent="-457200">
              <a:buFont typeface="+mj-lt"/>
              <a:buAutoNum type="arabicPeriod"/>
            </a:pPr>
            <a:r>
              <a:rPr lang="en-US" sz="2000" b="0" dirty="0" smtClean="0">
                <a:solidFill>
                  <a:schemeClr val="bg2">
                    <a:lumMod val="25000"/>
                  </a:schemeClr>
                </a:solidFill>
              </a:rPr>
              <a:t>Utilities</a:t>
            </a:r>
          </a:p>
          <a:p>
            <a:pPr marL="457200" indent="-457200">
              <a:buFont typeface="+mj-lt"/>
              <a:buAutoNum type="arabicPeriod"/>
            </a:pPr>
            <a:r>
              <a:rPr lang="en-US" sz="2000" b="0" dirty="0" smtClean="0">
                <a:solidFill>
                  <a:schemeClr val="bg2">
                    <a:lumMod val="25000"/>
                  </a:schemeClr>
                </a:solidFill>
              </a:rPr>
              <a:t>Construction</a:t>
            </a:r>
            <a:endParaRPr lang="en-US" sz="2000" b="0" dirty="0">
              <a:solidFill>
                <a:schemeClr val="bg2">
                  <a:lumMod val="25000"/>
                </a:schemeClr>
              </a:solidFill>
            </a:endParaRPr>
          </a:p>
        </p:txBody>
      </p:sp>
      <p:sp>
        <p:nvSpPr>
          <p:cNvPr id="11" name="Text Placeholder 2"/>
          <p:cNvSpPr txBox="1">
            <a:spLocks/>
          </p:cNvSpPr>
          <p:nvPr/>
        </p:nvSpPr>
        <p:spPr>
          <a:xfrm>
            <a:off x="5004525" y="2893285"/>
            <a:ext cx="3761437" cy="2384766"/>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spcAft>
                <a:spcPts val="400"/>
              </a:spcAft>
              <a:buClr>
                <a:srgbClr val="EE283B"/>
              </a:buClr>
              <a:buFont typeface="Wingdings" panose="05000000000000000000" pitchFamily="2" charset="2"/>
              <a:buNone/>
              <a:defRPr sz="2200" b="1" i="0" kern="1200" baseline="0">
                <a:solidFill>
                  <a:schemeClr val="bg2">
                    <a:lumMod val="75000"/>
                  </a:schemeClr>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000" b="0" dirty="0" smtClean="0">
                <a:solidFill>
                  <a:schemeClr val="bg2">
                    <a:lumMod val="25000"/>
                  </a:schemeClr>
                </a:solidFill>
              </a:rPr>
              <a:t>$207,400</a:t>
            </a:r>
          </a:p>
          <a:p>
            <a:pPr algn="r"/>
            <a:r>
              <a:rPr lang="en-US" sz="2000" b="0" dirty="0" smtClean="0">
                <a:solidFill>
                  <a:schemeClr val="bg2">
                    <a:lumMod val="25000"/>
                  </a:schemeClr>
                </a:solidFill>
              </a:rPr>
              <a:t>$146,300</a:t>
            </a:r>
          </a:p>
          <a:p>
            <a:pPr algn="r"/>
            <a:r>
              <a:rPr lang="en-US" sz="2000" b="0" dirty="0" smtClean="0">
                <a:solidFill>
                  <a:schemeClr val="bg2">
                    <a:lumMod val="25000"/>
                  </a:schemeClr>
                </a:solidFill>
              </a:rPr>
              <a:t>$127,100</a:t>
            </a:r>
          </a:p>
          <a:p>
            <a:pPr algn="r"/>
            <a:r>
              <a:rPr lang="en-US" sz="2000" b="0" dirty="0" smtClean="0">
                <a:solidFill>
                  <a:schemeClr val="bg2">
                    <a:lumMod val="25000"/>
                  </a:schemeClr>
                </a:solidFill>
              </a:rPr>
              <a:t>$111,600</a:t>
            </a:r>
          </a:p>
          <a:p>
            <a:pPr algn="r"/>
            <a:r>
              <a:rPr lang="en-US" sz="2000" b="0" dirty="0" smtClean="0">
                <a:solidFill>
                  <a:schemeClr val="bg2">
                    <a:lumMod val="25000"/>
                  </a:schemeClr>
                </a:solidFill>
              </a:rPr>
              <a:t>$97,800</a:t>
            </a:r>
          </a:p>
        </p:txBody>
      </p:sp>
    </p:spTree>
    <p:extLst>
      <p:ext uri="{BB962C8B-B14F-4D97-AF65-F5344CB8AC3E}">
        <p14:creationId xmlns:p14="http://schemas.microsoft.com/office/powerpoint/2010/main" val="40554359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wages by industry</a:t>
            </a:r>
            <a:endParaRPr lang="en-US" dirty="0"/>
          </a:p>
        </p:txBody>
      </p:sp>
      <p:sp>
        <p:nvSpPr>
          <p:cNvPr id="3" name="Text Placeholder 2"/>
          <p:cNvSpPr>
            <a:spLocks noGrp="1"/>
          </p:cNvSpPr>
          <p:nvPr>
            <p:ph type="body" sz="quarter" idx="18"/>
          </p:nvPr>
        </p:nvSpPr>
        <p:spPr/>
        <p:txBody>
          <a:bodyPr/>
          <a:lstStyle/>
          <a:p>
            <a:r>
              <a:rPr lang="en-US" dirty="0" smtClean="0"/>
              <a:t>Average Annual Wage by Industry in Boston 2014</a:t>
            </a:r>
            <a:endParaRPr lang="en-US" dirty="0"/>
          </a:p>
        </p:txBody>
      </p:sp>
      <p:sp>
        <p:nvSpPr>
          <p:cNvPr id="6" name="Rectangle 5"/>
          <p:cNvSpPr/>
          <p:nvPr/>
        </p:nvSpPr>
        <p:spPr>
          <a:xfrm>
            <a:off x="9425414" y="885171"/>
            <a:ext cx="2385589" cy="207621"/>
          </a:xfrm>
          <a:prstGeom prst="rect">
            <a:avLst/>
          </a:prstGeom>
        </p:spPr>
        <p:txBody>
          <a:bodyPr wrap="none">
            <a:spAutoFit/>
          </a:bodyPr>
          <a:lstStyle/>
          <a:p>
            <a:pPr algn="r">
              <a:lnSpc>
                <a:spcPct val="107000"/>
              </a:lnSpc>
            </a:pPr>
            <a:r>
              <a:rPr lang="en-US" sz="7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Source: BEA, EOLWD, BRA Research Division Analysis</a:t>
            </a:r>
            <a:endParaRPr lang="en-US" sz="700" dirty="0">
              <a:solidFill>
                <a:schemeClr val="bg2">
                  <a:lumMod val="7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5" name="Chart 14"/>
          <p:cNvGraphicFramePr/>
          <p:nvPr>
            <p:extLst>
              <p:ext uri="{D42A27DB-BD31-4B8C-83A1-F6EECF244321}">
                <p14:modId xmlns:p14="http://schemas.microsoft.com/office/powerpoint/2010/main" val="586145404"/>
              </p:ext>
            </p:extLst>
          </p:nvPr>
        </p:nvGraphicFramePr>
        <p:xfrm>
          <a:off x="565844" y="1885950"/>
          <a:ext cx="10687047" cy="47599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9565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2" y="1480369"/>
            <a:ext cx="9581027" cy="5024452"/>
          </a:xfrm>
          <a:prstGeom prst="rect">
            <a:avLst/>
          </a:prstGeom>
        </p:spPr>
        <p:txBody>
          <a:bodyPr wrap="square">
            <a:spAutoFit/>
          </a:bodyPr>
          <a:lstStyle/>
          <a:p>
            <a:pPr marL="457200" indent="-457200">
              <a:buClr>
                <a:srgbClr val="FF0000"/>
              </a:buClr>
              <a:buFont typeface="Wingdings" panose="05000000000000000000" pitchFamily="2" charset="2"/>
              <a:buChar char="§"/>
            </a:pPr>
            <a:r>
              <a:rPr lang="en-US" sz="2800" dirty="0"/>
              <a:t>It should be noted that Construction is the 6th </a:t>
            </a:r>
            <a:r>
              <a:rPr lang="en-US" sz="2800" dirty="0" smtClean="0"/>
              <a:t>highest </a:t>
            </a:r>
            <a:r>
              <a:rPr lang="en-US" sz="2800" dirty="0"/>
              <a:t>area of growth in terms of jobs</a:t>
            </a:r>
            <a:r>
              <a:rPr lang="en-US" sz="2800" dirty="0" smtClean="0"/>
              <a:t>. </a:t>
            </a:r>
            <a:r>
              <a:rPr lang="en-US" sz="2800" dirty="0"/>
              <a:t>This reflects the economic and construction boom in the City​.  </a:t>
            </a:r>
            <a:r>
              <a:rPr lang="en-US" sz="2800" dirty="0" smtClean="0"/>
              <a:t>​</a:t>
            </a:r>
          </a:p>
          <a:p>
            <a:pPr>
              <a:buClr>
                <a:srgbClr val="FF0000"/>
              </a:buClr>
            </a:pPr>
            <a:endParaRPr lang="en-US" sz="1000" dirty="0"/>
          </a:p>
          <a:p>
            <a:pPr marL="457200" indent="-457200">
              <a:buClr>
                <a:srgbClr val="FF0000"/>
              </a:buClr>
              <a:buFont typeface="Wingdings" panose="05000000000000000000" pitchFamily="2" charset="2"/>
              <a:buChar char="§"/>
            </a:pPr>
            <a:r>
              <a:rPr lang="en-US" sz="2800" dirty="0"/>
              <a:t>Average wages show an interesting snapshot for various categories of industry with Finance being the highest...along with Construction being in the top </a:t>
            </a:r>
            <a:r>
              <a:rPr lang="en-US" sz="2800" dirty="0" smtClean="0"/>
              <a:t>5</a:t>
            </a:r>
            <a:r>
              <a:rPr lang="en-US" sz="2800" dirty="0"/>
              <a:t/>
            </a:r>
            <a:br>
              <a:rPr lang="en-US" sz="2800" dirty="0"/>
            </a:br>
            <a:endParaRPr lang="en-US" sz="1050" dirty="0"/>
          </a:p>
          <a:p>
            <a:pPr marL="457200" indent="-457200">
              <a:buClr>
                <a:srgbClr val="FF0000"/>
              </a:buClr>
              <a:buFont typeface="Wingdings" panose="05000000000000000000" pitchFamily="2" charset="2"/>
              <a:buChar char="§"/>
            </a:pPr>
            <a:r>
              <a:rPr lang="en-US" sz="2800" dirty="0" smtClean="0"/>
              <a:t>What </a:t>
            </a:r>
            <a:r>
              <a:rPr lang="en-US" sz="2800" dirty="0"/>
              <a:t>might these data points mean for Roxbury as we think about development and growing jobs and the economy of this neighborhood?​  </a:t>
            </a:r>
            <a:r>
              <a:rPr lang="en-US" sz="2800" dirty="0" smtClean="0"/>
              <a:t>​</a:t>
            </a:r>
          </a:p>
          <a:p>
            <a:pPr>
              <a:buClr>
                <a:srgbClr val="FF0000"/>
              </a:buClr>
            </a:pPr>
            <a:endParaRPr lang="en-US" sz="1050" dirty="0"/>
          </a:p>
          <a:p>
            <a:pPr marL="457200" indent="-457200">
              <a:buClr>
                <a:srgbClr val="FF0000"/>
              </a:buClr>
              <a:buFont typeface="Wingdings" panose="05000000000000000000" pitchFamily="2" charset="2"/>
              <a:buChar char="§"/>
            </a:pPr>
            <a:r>
              <a:rPr lang="en-US" sz="2800" dirty="0"/>
              <a:t>Where might the opportunities for growth be?</a:t>
            </a:r>
          </a:p>
        </p:txBody>
      </p:sp>
      <p:sp>
        <p:nvSpPr>
          <p:cNvPr id="12" name="Title 1"/>
          <p:cNvSpPr>
            <a:spLocks noGrp="1"/>
          </p:cNvSpPr>
          <p:nvPr>
            <p:ph type="title"/>
          </p:nvPr>
        </p:nvSpPr>
        <p:spPr>
          <a:xfrm>
            <a:off x="342903" y="885171"/>
            <a:ext cx="11468100" cy="433834"/>
          </a:xfrm>
        </p:spPr>
        <p:txBody>
          <a:bodyPr>
            <a:normAutofit fontScale="90000"/>
          </a:bodyPr>
          <a:lstStyle/>
          <a:p>
            <a:r>
              <a:rPr lang="en-US" dirty="0" smtClean="0"/>
              <a:t>Job growth and Wages</a:t>
            </a:r>
            <a:endParaRPr lang="en-US" dirty="0"/>
          </a:p>
        </p:txBody>
      </p:sp>
    </p:spTree>
    <p:extLst>
      <p:ext uri="{BB962C8B-B14F-4D97-AF65-F5344CB8AC3E}">
        <p14:creationId xmlns:p14="http://schemas.microsoft.com/office/powerpoint/2010/main" val="5355144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3" y="885171"/>
            <a:ext cx="9702797" cy="433834"/>
          </a:xfrm>
        </p:spPr>
        <p:txBody>
          <a:bodyPr>
            <a:normAutofit fontScale="90000"/>
          </a:bodyPr>
          <a:lstStyle/>
          <a:p>
            <a:r>
              <a:rPr lang="en-US" dirty="0" smtClean="0"/>
              <a:t>FUTURE Job Openings by Occupation</a:t>
            </a:r>
            <a:endParaRPr lang="en-US" dirty="0"/>
          </a:p>
        </p:txBody>
      </p:sp>
      <p:sp>
        <p:nvSpPr>
          <p:cNvPr id="3" name="Text Placeholder 2"/>
          <p:cNvSpPr>
            <a:spLocks noGrp="1"/>
          </p:cNvSpPr>
          <p:nvPr>
            <p:ph type="body" sz="quarter" idx="18"/>
          </p:nvPr>
        </p:nvSpPr>
        <p:spPr/>
        <p:txBody>
          <a:bodyPr/>
          <a:lstStyle/>
          <a:p>
            <a:r>
              <a:rPr lang="en-US" dirty="0" smtClean="0"/>
              <a:t>Projected Annual Job Growth &amp; Replacement in Boston 2012-2022</a:t>
            </a:r>
            <a:endParaRPr lang="en-US" dirty="0"/>
          </a:p>
        </p:txBody>
      </p:sp>
      <p:sp>
        <p:nvSpPr>
          <p:cNvPr id="5" name="Rectangle 4"/>
          <p:cNvSpPr/>
          <p:nvPr/>
        </p:nvSpPr>
        <p:spPr>
          <a:xfrm>
            <a:off x="9464511" y="885170"/>
            <a:ext cx="2346492" cy="338554"/>
          </a:xfrm>
          <a:prstGeom prst="rect">
            <a:avLst/>
          </a:prstGeom>
        </p:spPr>
        <p:txBody>
          <a:bodyPr wrap="square">
            <a:spAutoFit/>
          </a:bodyPr>
          <a:lstStyle/>
          <a:p>
            <a:pPr algn="r"/>
            <a:r>
              <a:rPr lang="en-US" sz="800" dirty="0">
                <a:solidFill>
                  <a:schemeClr val="bg2"/>
                </a:solidFill>
              </a:rPr>
              <a:t>Source: BLS, Occupation and Employment Statistics; O*NET Database; BRA Research Division Analysis</a:t>
            </a:r>
          </a:p>
        </p:txBody>
      </p:sp>
      <p:graphicFrame>
        <p:nvGraphicFramePr>
          <p:cNvPr id="14" name="Chart 13"/>
          <p:cNvGraphicFramePr>
            <a:graphicFrameLocks/>
          </p:cNvGraphicFramePr>
          <p:nvPr>
            <p:extLst>
              <p:ext uri="{D42A27DB-BD31-4B8C-83A1-F6EECF244321}">
                <p14:modId xmlns:p14="http://schemas.microsoft.com/office/powerpoint/2010/main" val="3372720912"/>
              </p:ext>
            </p:extLst>
          </p:nvPr>
        </p:nvGraphicFramePr>
        <p:xfrm>
          <a:off x="342903" y="1929161"/>
          <a:ext cx="11468100" cy="4896966"/>
        </p:xfrm>
        <a:graphic>
          <a:graphicData uri="http://schemas.openxmlformats.org/drawingml/2006/chart">
            <c:chart xmlns:c="http://schemas.openxmlformats.org/drawingml/2006/chart" xmlns:r="http://schemas.openxmlformats.org/officeDocument/2006/relationships" r:id="rId3"/>
          </a:graphicData>
        </a:graphic>
      </p:graphicFrame>
      <p:sp>
        <p:nvSpPr>
          <p:cNvPr id="36" name="Rectangle 35"/>
          <p:cNvSpPr/>
          <p:nvPr/>
        </p:nvSpPr>
        <p:spPr>
          <a:xfrm>
            <a:off x="8094868" y="2443608"/>
            <a:ext cx="1308097" cy="276999"/>
          </a:xfrm>
          <a:prstGeom prst="rect">
            <a:avLst/>
          </a:prstGeom>
        </p:spPr>
        <p:txBody>
          <a:bodyPr wrap="square">
            <a:spAutoFit/>
          </a:bodyPr>
          <a:lstStyle/>
          <a:p>
            <a:pPr>
              <a:spcBef>
                <a:spcPts val="550"/>
              </a:spcBef>
            </a:pPr>
            <a:r>
              <a:rPr lang="en-US" sz="12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New</a:t>
            </a:r>
            <a:endParaRPr lang="en-U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Rectangle 36"/>
          <p:cNvSpPr/>
          <p:nvPr/>
        </p:nvSpPr>
        <p:spPr>
          <a:xfrm>
            <a:off x="8094868" y="2127774"/>
            <a:ext cx="1308097" cy="276999"/>
          </a:xfrm>
          <a:prstGeom prst="rect">
            <a:avLst/>
          </a:prstGeom>
        </p:spPr>
        <p:txBody>
          <a:bodyPr wrap="square">
            <a:spAutoFit/>
          </a:bodyPr>
          <a:lstStyle/>
          <a:p>
            <a:pPr>
              <a:spcBef>
                <a:spcPts val="550"/>
              </a:spcBef>
            </a:pPr>
            <a:r>
              <a:rPr lang="en-US" sz="1200" b="1" dirty="0" smtClean="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Replacement</a:t>
            </a:r>
            <a:endParaRPr lang="en-US" sz="1200" b="1"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Rectangle 37"/>
          <p:cNvSpPr/>
          <p:nvPr/>
        </p:nvSpPr>
        <p:spPr>
          <a:xfrm>
            <a:off x="7981769" y="2184323"/>
            <a:ext cx="138499" cy="1384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976018" y="2487015"/>
            <a:ext cx="138499" cy="1384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rot="16200000">
            <a:off x="-154831" y="2945119"/>
            <a:ext cx="1767814" cy="523220"/>
          </a:xfrm>
          <a:prstGeom prst="rect">
            <a:avLst/>
          </a:prstGeom>
        </p:spPr>
        <p:txBody>
          <a:bodyPr wrap="square">
            <a:spAutoFit/>
          </a:bodyPr>
          <a:lstStyle/>
          <a:p>
            <a:pPr algn="ctr"/>
            <a:r>
              <a:rPr lang="en-US" sz="1400" b="1"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Projected Annual Job Openings</a:t>
            </a:r>
            <a:endParaRPr lang="en-US" sz="1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063360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rot="2700000">
            <a:off x="10228766" y="4311631"/>
            <a:ext cx="222739" cy="1891810"/>
          </a:xfrm>
          <a:prstGeom prst="rect">
            <a:avLst/>
          </a:prstGeom>
          <a:solidFill>
            <a:srgbClr val="0070C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rot="2700000">
            <a:off x="9785793" y="4520594"/>
            <a:ext cx="222739" cy="464930"/>
          </a:xfrm>
          <a:prstGeom prst="rect">
            <a:avLst/>
          </a:prstGeom>
          <a:solidFill>
            <a:srgbClr val="0070C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rot="2700000">
            <a:off x="8822463" y="4326753"/>
            <a:ext cx="222739" cy="1800162"/>
          </a:xfrm>
          <a:prstGeom prst="rect">
            <a:avLst/>
          </a:prstGeom>
          <a:solidFill>
            <a:srgbClr val="0070C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rot="2700000">
            <a:off x="7468918" y="4162953"/>
            <a:ext cx="222739" cy="2907054"/>
          </a:xfrm>
          <a:prstGeom prst="rect">
            <a:avLst/>
          </a:prstGeom>
          <a:solidFill>
            <a:srgbClr val="0070C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rot="2700000">
            <a:off x="6818847" y="4293101"/>
            <a:ext cx="222739" cy="2050259"/>
          </a:xfrm>
          <a:prstGeom prst="rect">
            <a:avLst/>
          </a:prstGeom>
          <a:solidFill>
            <a:srgbClr val="0070C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rot="2700000">
            <a:off x="4432377" y="4306062"/>
            <a:ext cx="222739" cy="2029598"/>
          </a:xfrm>
          <a:prstGeom prst="rect">
            <a:avLst/>
          </a:prstGeom>
          <a:solidFill>
            <a:srgbClr val="0070C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rot="2700000">
            <a:off x="4035117" y="4332723"/>
            <a:ext cx="222739" cy="1811564"/>
          </a:xfrm>
          <a:prstGeom prst="rect">
            <a:avLst/>
          </a:prstGeom>
          <a:solidFill>
            <a:srgbClr val="0070C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rot="2700000">
            <a:off x="3862491" y="4463107"/>
            <a:ext cx="222739" cy="938672"/>
          </a:xfrm>
          <a:prstGeom prst="rect">
            <a:avLst/>
          </a:prstGeom>
          <a:solidFill>
            <a:srgbClr val="0070C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2700000">
            <a:off x="2357694" y="4239215"/>
            <a:ext cx="222739" cy="2486071"/>
          </a:xfrm>
          <a:prstGeom prst="rect">
            <a:avLst/>
          </a:prstGeom>
          <a:solidFill>
            <a:srgbClr val="0070C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rot="2700000">
            <a:off x="1993989" y="4285180"/>
            <a:ext cx="222739" cy="2153629"/>
          </a:xfrm>
          <a:prstGeom prst="rect">
            <a:avLst/>
          </a:prstGeom>
          <a:solidFill>
            <a:srgbClr val="0070C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2903" y="885171"/>
            <a:ext cx="9702797" cy="433834"/>
          </a:xfrm>
        </p:spPr>
        <p:txBody>
          <a:bodyPr>
            <a:normAutofit fontScale="90000"/>
          </a:bodyPr>
          <a:lstStyle/>
          <a:p>
            <a:r>
              <a:rPr lang="en-US" dirty="0" smtClean="0"/>
              <a:t>Wage by Occupation</a:t>
            </a:r>
            <a:endParaRPr lang="en-US" dirty="0"/>
          </a:p>
        </p:txBody>
      </p:sp>
      <p:sp>
        <p:nvSpPr>
          <p:cNvPr id="3" name="Text Placeholder 2"/>
          <p:cNvSpPr>
            <a:spLocks noGrp="1"/>
          </p:cNvSpPr>
          <p:nvPr>
            <p:ph type="body" sz="quarter" idx="18"/>
          </p:nvPr>
        </p:nvSpPr>
        <p:spPr/>
        <p:txBody>
          <a:bodyPr/>
          <a:lstStyle/>
          <a:p>
            <a:r>
              <a:rPr lang="en-US" dirty="0" smtClean="0"/>
              <a:t>Average annual wage 2014 (in thousands of dollars)</a:t>
            </a:r>
            <a:endParaRPr lang="en-US" dirty="0"/>
          </a:p>
        </p:txBody>
      </p:sp>
      <p:sp>
        <p:nvSpPr>
          <p:cNvPr id="5" name="Rectangle 4"/>
          <p:cNvSpPr/>
          <p:nvPr/>
        </p:nvSpPr>
        <p:spPr>
          <a:xfrm>
            <a:off x="9464511" y="885170"/>
            <a:ext cx="2346492" cy="338554"/>
          </a:xfrm>
          <a:prstGeom prst="rect">
            <a:avLst/>
          </a:prstGeom>
        </p:spPr>
        <p:txBody>
          <a:bodyPr wrap="square">
            <a:spAutoFit/>
          </a:bodyPr>
          <a:lstStyle/>
          <a:p>
            <a:pPr algn="r"/>
            <a:r>
              <a:rPr lang="en-US" sz="800" dirty="0">
                <a:solidFill>
                  <a:schemeClr val="bg2"/>
                </a:solidFill>
              </a:rPr>
              <a:t>Source: BLS, Occupation and Employment Statistics; O*NET Database; BRA Research Division Analysis</a:t>
            </a:r>
          </a:p>
        </p:txBody>
      </p:sp>
      <p:graphicFrame>
        <p:nvGraphicFramePr>
          <p:cNvPr id="14" name="Chart 13"/>
          <p:cNvGraphicFramePr>
            <a:graphicFrameLocks/>
          </p:cNvGraphicFramePr>
          <p:nvPr>
            <p:extLst>
              <p:ext uri="{D42A27DB-BD31-4B8C-83A1-F6EECF244321}">
                <p14:modId xmlns:p14="http://schemas.microsoft.com/office/powerpoint/2010/main" val="1240915462"/>
              </p:ext>
            </p:extLst>
          </p:nvPr>
        </p:nvGraphicFramePr>
        <p:xfrm>
          <a:off x="342903" y="1929161"/>
          <a:ext cx="11468100" cy="489696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1620165" y="1904906"/>
            <a:ext cx="485194" cy="276999"/>
          </a:xfrm>
          <a:prstGeom prst="rect">
            <a:avLst/>
          </a:prstGeom>
          <a:noFill/>
        </p:spPr>
        <p:txBody>
          <a:bodyPr wrap="square" rtlCol="0">
            <a:spAutoFit/>
          </a:bodyPr>
          <a:lstStyle/>
          <a:p>
            <a:pPr algn="ctr">
              <a:spcBef>
                <a:spcPts val="550"/>
              </a:spcBef>
            </a:pPr>
            <a:r>
              <a:rPr lang="en-US" sz="12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$44</a:t>
            </a:r>
          </a:p>
        </p:txBody>
      </p:sp>
      <p:sp>
        <p:nvSpPr>
          <p:cNvPr id="11" name="TextBox 10"/>
          <p:cNvSpPr txBox="1"/>
          <p:nvPr/>
        </p:nvSpPr>
        <p:spPr>
          <a:xfrm>
            <a:off x="2086657" y="1939196"/>
            <a:ext cx="485194" cy="276999"/>
          </a:xfrm>
          <a:prstGeom prst="rect">
            <a:avLst/>
          </a:prstGeom>
          <a:noFill/>
        </p:spPr>
        <p:txBody>
          <a:bodyPr wrap="square" rtlCol="0">
            <a:spAutoFit/>
          </a:bodyPr>
          <a:lstStyle/>
          <a:p>
            <a:pPr algn="ctr">
              <a:spcBef>
                <a:spcPts val="550"/>
              </a:spcBef>
            </a:pPr>
            <a:r>
              <a:rPr lang="en-US" sz="12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$25</a:t>
            </a:r>
          </a:p>
        </p:txBody>
      </p:sp>
      <p:sp>
        <p:nvSpPr>
          <p:cNvPr id="12" name="TextBox 11"/>
          <p:cNvSpPr txBox="1"/>
          <p:nvPr/>
        </p:nvSpPr>
        <p:spPr>
          <a:xfrm>
            <a:off x="2576009" y="2029153"/>
            <a:ext cx="485194" cy="276999"/>
          </a:xfrm>
          <a:prstGeom prst="rect">
            <a:avLst/>
          </a:prstGeom>
          <a:noFill/>
        </p:spPr>
        <p:txBody>
          <a:bodyPr wrap="square" rtlCol="0">
            <a:spAutoFit/>
          </a:bodyPr>
          <a:lstStyle/>
          <a:p>
            <a:pPr algn="ctr">
              <a:spcBef>
                <a:spcPts val="550"/>
              </a:spcBef>
            </a:pPr>
            <a:r>
              <a:rPr lang="en-US" sz="12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$76</a:t>
            </a:r>
          </a:p>
        </p:txBody>
      </p:sp>
      <p:sp>
        <p:nvSpPr>
          <p:cNvPr id="13" name="TextBox 12"/>
          <p:cNvSpPr txBox="1"/>
          <p:nvPr/>
        </p:nvSpPr>
        <p:spPr>
          <a:xfrm>
            <a:off x="3053931" y="2252922"/>
            <a:ext cx="485194" cy="276999"/>
          </a:xfrm>
          <a:prstGeom prst="rect">
            <a:avLst/>
          </a:prstGeom>
          <a:noFill/>
        </p:spPr>
        <p:txBody>
          <a:bodyPr wrap="square" rtlCol="0">
            <a:spAutoFit/>
          </a:bodyPr>
          <a:lstStyle/>
          <a:p>
            <a:pPr algn="ctr">
              <a:spcBef>
                <a:spcPts val="550"/>
              </a:spcBef>
            </a:pPr>
            <a:r>
              <a:rPr lang="en-US" sz="12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$80</a:t>
            </a:r>
          </a:p>
        </p:txBody>
      </p:sp>
      <p:sp>
        <p:nvSpPr>
          <p:cNvPr id="19" name="TextBox 18"/>
          <p:cNvSpPr txBox="1"/>
          <p:nvPr/>
        </p:nvSpPr>
        <p:spPr>
          <a:xfrm>
            <a:off x="3531853" y="2732122"/>
            <a:ext cx="485194" cy="276999"/>
          </a:xfrm>
          <a:prstGeom prst="rect">
            <a:avLst/>
          </a:prstGeom>
          <a:noFill/>
        </p:spPr>
        <p:txBody>
          <a:bodyPr wrap="square" rtlCol="0">
            <a:spAutoFit/>
          </a:bodyPr>
          <a:lstStyle/>
          <a:p>
            <a:pPr algn="ctr">
              <a:spcBef>
                <a:spcPts val="550"/>
              </a:spcBef>
            </a:pPr>
            <a:r>
              <a:rPr lang="en-US" sz="12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$36</a:t>
            </a:r>
          </a:p>
        </p:txBody>
      </p:sp>
      <p:sp>
        <p:nvSpPr>
          <p:cNvPr id="20" name="TextBox 19"/>
          <p:cNvSpPr txBox="1"/>
          <p:nvPr/>
        </p:nvSpPr>
        <p:spPr>
          <a:xfrm>
            <a:off x="3952625" y="2756656"/>
            <a:ext cx="594695" cy="276999"/>
          </a:xfrm>
          <a:prstGeom prst="rect">
            <a:avLst/>
          </a:prstGeom>
          <a:noFill/>
        </p:spPr>
        <p:txBody>
          <a:bodyPr wrap="square" rtlCol="0">
            <a:spAutoFit/>
          </a:bodyPr>
          <a:lstStyle/>
          <a:p>
            <a:pPr algn="ctr">
              <a:spcBef>
                <a:spcPts val="550"/>
              </a:spcBef>
            </a:pPr>
            <a:r>
              <a:rPr lang="en-US" sz="12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$117</a:t>
            </a:r>
          </a:p>
        </p:txBody>
      </p:sp>
      <p:sp>
        <p:nvSpPr>
          <p:cNvPr id="21" name="TextBox 20"/>
          <p:cNvSpPr txBox="1"/>
          <p:nvPr/>
        </p:nvSpPr>
        <p:spPr>
          <a:xfrm>
            <a:off x="4482899" y="3200819"/>
            <a:ext cx="485194" cy="276999"/>
          </a:xfrm>
          <a:prstGeom prst="rect">
            <a:avLst/>
          </a:prstGeom>
          <a:noFill/>
        </p:spPr>
        <p:txBody>
          <a:bodyPr wrap="square" rtlCol="0">
            <a:spAutoFit/>
          </a:bodyPr>
          <a:lstStyle/>
          <a:p>
            <a:pPr algn="ctr">
              <a:spcBef>
                <a:spcPts val="550"/>
              </a:spcBef>
            </a:pPr>
            <a:r>
              <a:rPr lang="en-US" sz="12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$88</a:t>
            </a:r>
          </a:p>
        </p:txBody>
      </p:sp>
      <p:sp>
        <p:nvSpPr>
          <p:cNvPr id="22" name="TextBox 21"/>
          <p:cNvSpPr txBox="1"/>
          <p:nvPr/>
        </p:nvSpPr>
        <p:spPr>
          <a:xfrm>
            <a:off x="4960822" y="3435877"/>
            <a:ext cx="485194" cy="276999"/>
          </a:xfrm>
          <a:prstGeom prst="rect">
            <a:avLst/>
          </a:prstGeom>
          <a:noFill/>
        </p:spPr>
        <p:txBody>
          <a:bodyPr wrap="square" rtlCol="0">
            <a:spAutoFit/>
          </a:bodyPr>
          <a:lstStyle/>
          <a:p>
            <a:pPr algn="ctr">
              <a:spcBef>
                <a:spcPts val="550"/>
              </a:spcBef>
            </a:pPr>
            <a:r>
              <a:rPr lang="en-US" sz="12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$72</a:t>
            </a:r>
          </a:p>
        </p:txBody>
      </p:sp>
      <p:sp>
        <p:nvSpPr>
          <p:cNvPr id="23" name="TextBox 22"/>
          <p:cNvSpPr txBox="1"/>
          <p:nvPr/>
        </p:nvSpPr>
        <p:spPr>
          <a:xfrm>
            <a:off x="5450175" y="3434426"/>
            <a:ext cx="485194" cy="276999"/>
          </a:xfrm>
          <a:prstGeom prst="rect">
            <a:avLst/>
          </a:prstGeom>
          <a:noFill/>
        </p:spPr>
        <p:txBody>
          <a:bodyPr wrap="square" rtlCol="0">
            <a:spAutoFit/>
          </a:bodyPr>
          <a:lstStyle/>
          <a:p>
            <a:pPr algn="ctr">
              <a:spcBef>
                <a:spcPts val="550"/>
              </a:spcBef>
            </a:pPr>
            <a:r>
              <a:rPr lang="en-US" sz="12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$33</a:t>
            </a:r>
          </a:p>
        </p:txBody>
      </p:sp>
      <p:sp>
        <p:nvSpPr>
          <p:cNvPr id="24" name="TextBox 23"/>
          <p:cNvSpPr txBox="1"/>
          <p:nvPr/>
        </p:nvSpPr>
        <p:spPr>
          <a:xfrm>
            <a:off x="5928098" y="3591376"/>
            <a:ext cx="485194" cy="276999"/>
          </a:xfrm>
          <a:prstGeom prst="rect">
            <a:avLst/>
          </a:prstGeom>
          <a:noFill/>
        </p:spPr>
        <p:txBody>
          <a:bodyPr wrap="square" rtlCol="0">
            <a:spAutoFit/>
          </a:bodyPr>
          <a:lstStyle/>
          <a:p>
            <a:pPr algn="ctr">
              <a:spcBef>
                <a:spcPts val="550"/>
              </a:spcBef>
            </a:pPr>
            <a:r>
              <a:rPr lang="en-US" sz="12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$35</a:t>
            </a:r>
          </a:p>
        </p:txBody>
      </p:sp>
      <p:sp>
        <p:nvSpPr>
          <p:cNvPr id="25" name="TextBox 24"/>
          <p:cNvSpPr txBox="1"/>
          <p:nvPr/>
        </p:nvSpPr>
        <p:spPr>
          <a:xfrm>
            <a:off x="6394591" y="3647062"/>
            <a:ext cx="485194" cy="276999"/>
          </a:xfrm>
          <a:prstGeom prst="rect">
            <a:avLst/>
          </a:prstGeom>
          <a:noFill/>
        </p:spPr>
        <p:txBody>
          <a:bodyPr wrap="square" rtlCol="0">
            <a:spAutoFit/>
          </a:bodyPr>
          <a:lstStyle/>
          <a:p>
            <a:pPr algn="ctr">
              <a:spcBef>
                <a:spcPts val="550"/>
              </a:spcBef>
            </a:pPr>
            <a:r>
              <a:rPr lang="en-US" sz="12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$46</a:t>
            </a:r>
          </a:p>
        </p:txBody>
      </p:sp>
      <p:sp>
        <p:nvSpPr>
          <p:cNvPr id="26" name="TextBox 25"/>
          <p:cNvSpPr txBox="1"/>
          <p:nvPr/>
        </p:nvSpPr>
        <p:spPr>
          <a:xfrm>
            <a:off x="6861083" y="3664026"/>
            <a:ext cx="485194" cy="276999"/>
          </a:xfrm>
          <a:prstGeom prst="rect">
            <a:avLst/>
          </a:prstGeom>
          <a:noFill/>
        </p:spPr>
        <p:txBody>
          <a:bodyPr wrap="square" rtlCol="0">
            <a:spAutoFit/>
          </a:bodyPr>
          <a:lstStyle/>
          <a:p>
            <a:pPr algn="ctr">
              <a:spcBef>
                <a:spcPts val="550"/>
              </a:spcBef>
            </a:pPr>
            <a:r>
              <a:rPr lang="en-US" sz="12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$25</a:t>
            </a:r>
          </a:p>
        </p:txBody>
      </p:sp>
      <p:sp>
        <p:nvSpPr>
          <p:cNvPr id="27" name="TextBox 26"/>
          <p:cNvSpPr txBox="1"/>
          <p:nvPr/>
        </p:nvSpPr>
        <p:spPr>
          <a:xfrm>
            <a:off x="7327575" y="3664026"/>
            <a:ext cx="485194" cy="276999"/>
          </a:xfrm>
          <a:prstGeom prst="rect">
            <a:avLst/>
          </a:prstGeom>
          <a:noFill/>
        </p:spPr>
        <p:txBody>
          <a:bodyPr wrap="square" rtlCol="0">
            <a:spAutoFit/>
          </a:bodyPr>
          <a:lstStyle/>
          <a:p>
            <a:pPr algn="ctr">
              <a:spcBef>
                <a:spcPts val="550"/>
              </a:spcBef>
            </a:pPr>
            <a:r>
              <a:rPr lang="en-US" sz="12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$58</a:t>
            </a:r>
          </a:p>
        </p:txBody>
      </p:sp>
      <p:sp>
        <p:nvSpPr>
          <p:cNvPr id="28" name="TextBox 27"/>
          <p:cNvSpPr txBox="1"/>
          <p:nvPr/>
        </p:nvSpPr>
        <p:spPr>
          <a:xfrm>
            <a:off x="7794067" y="3692715"/>
            <a:ext cx="485194" cy="276999"/>
          </a:xfrm>
          <a:prstGeom prst="rect">
            <a:avLst/>
          </a:prstGeom>
          <a:noFill/>
        </p:spPr>
        <p:txBody>
          <a:bodyPr wrap="square" rtlCol="0">
            <a:spAutoFit/>
          </a:bodyPr>
          <a:lstStyle/>
          <a:p>
            <a:pPr algn="ctr">
              <a:spcBef>
                <a:spcPts val="550"/>
              </a:spcBef>
            </a:pPr>
            <a:r>
              <a:rPr lang="en-US" sz="12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$33</a:t>
            </a:r>
          </a:p>
        </p:txBody>
      </p:sp>
      <p:sp>
        <p:nvSpPr>
          <p:cNvPr id="29" name="TextBox 28"/>
          <p:cNvSpPr txBox="1"/>
          <p:nvPr/>
        </p:nvSpPr>
        <p:spPr>
          <a:xfrm>
            <a:off x="8727051" y="3761281"/>
            <a:ext cx="485194" cy="276999"/>
          </a:xfrm>
          <a:prstGeom prst="rect">
            <a:avLst/>
          </a:prstGeom>
          <a:noFill/>
        </p:spPr>
        <p:txBody>
          <a:bodyPr wrap="square" rtlCol="0">
            <a:spAutoFit/>
          </a:bodyPr>
          <a:lstStyle/>
          <a:p>
            <a:pPr algn="ctr">
              <a:spcBef>
                <a:spcPts val="550"/>
              </a:spcBef>
            </a:pPr>
            <a:r>
              <a:rPr lang="en-US" sz="12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$40</a:t>
            </a:r>
          </a:p>
        </p:txBody>
      </p:sp>
      <p:sp>
        <p:nvSpPr>
          <p:cNvPr id="30" name="TextBox 29"/>
          <p:cNvSpPr txBox="1"/>
          <p:nvPr/>
        </p:nvSpPr>
        <p:spPr>
          <a:xfrm>
            <a:off x="9193543" y="3779833"/>
            <a:ext cx="485194" cy="276999"/>
          </a:xfrm>
          <a:prstGeom prst="rect">
            <a:avLst/>
          </a:prstGeom>
          <a:noFill/>
        </p:spPr>
        <p:txBody>
          <a:bodyPr wrap="square" rtlCol="0">
            <a:spAutoFit/>
          </a:bodyPr>
          <a:lstStyle/>
          <a:p>
            <a:pPr algn="ctr">
              <a:spcBef>
                <a:spcPts val="550"/>
              </a:spcBef>
            </a:pPr>
            <a:r>
              <a:rPr lang="en-US" sz="12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$70</a:t>
            </a:r>
          </a:p>
        </p:txBody>
      </p:sp>
      <p:sp>
        <p:nvSpPr>
          <p:cNvPr id="31" name="TextBox 30"/>
          <p:cNvSpPr txBox="1"/>
          <p:nvPr/>
        </p:nvSpPr>
        <p:spPr>
          <a:xfrm>
            <a:off x="9660035" y="3796322"/>
            <a:ext cx="579686" cy="276999"/>
          </a:xfrm>
          <a:prstGeom prst="rect">
            <a:avLst/>
          </a:prstGeom>
          <a:noFill/>
        </p:spPr>
        <p:txBody>
          <a:bodyPr wrap="square" rtlCol="0">
            <a:spAutoFit/>
          </a:bodyPr>
          <a:lstStyle/>
          <a:p>
            <a:pPr algn="ctr">
              <a:spcBef>
                <a:spcPts val="550"/>
              </a:spcBef>
            </a:pPr>
            <a:r>
              <a:rPr lang="en-US" sz="12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$118</a:t>
            </a:r>
          </a:p>
        </p:txBody>
      </p:sp>
      <p:sp>
        <p:nvSpPr>
          <p:cNvPr id="32" name="TextBox 31"/>
          <p:cNvSpPr txBox="1"/>
          <p:nvPr/>
        </p:nvSpPr>
        <p:spPr>
          <a:xfrm>
            <a:off x="10221020" y="3830140"/>
            <a:ext cx="499318" cy="276999"/>
          </a:xfrm>
          <a:prstGeom prst="rect">
            <a:avLst/>
          </a:prstGeom>
          <a:noFill/>
        </p:spPr>
        <p:txBody>
          <a:bodyPr wrap="square" rtlCol="0">
            <a:spAutoFit/>
          </a:bodyPr>
          <a:lstStyle/>
          <a:p>
            <a:pPr algn="ctr">
              <a:spcBef>
                <a:spcPts val="550"/>
              </a:spcBef>
            </a:pPr>
            <a:r>
              <a:rPr lang="en-US" sz="12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$54</a:t>
            </a:r>
          </a:p>
        </p:txBody>
      </p:sp>
      <p:sp>
        <p:nvSpPr>
          <p:cNvPr id="33" name="TextBox 32"/>
          <p:cNvSpPr txBox="1"/>
          <p:nvPr/>
        </p:nvSpPr>
        <p:spPr>
          <a:xfrm>
            <a:off x="10701637" y="3917942"/>
            <a:ext cx="499318" cy="276999"/>
          </a:xfrm>
          <a:prstGeom prst="rect">
            <a:avLst/>
          </a:prstGeom>
          <a:noFill/>
        </p:spPr>
        <p:txBody>
          <a:bodyPr wrap="square" rtlCol="0">
            <a:spAutoFit/>
          </a:bodyPr>
          <a:lstStyle/>
          <a:p>
            <a:pPr algn="ctr">
              <a:spcBef>
                <a:spcPts val="550"/>
              </a:spcBef>
            </a:pPr>
            <a:r>
              <a:rPr lang="en-US" sz="12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$77</a:t>
            </a:r>
          </a:p>
        </p:txBody>
      </p:sp>
      <p:sp>
        <p:nvSpPr>
          <p:cNvPr id="34" name="TextBox 33"/>
          <p:cNvSpPr txBox="1"/>
          <p:nvPr/>
        </p:nvSpPr>
        <p:spPr>
          <a:xfrm>
            <a:off x="11182256" y="3929093"/>
            <a:ext cx="499318" cy="276999"/>
          </a:xfrm>
          <a:prstGeom prst="rect">
            <a:avLst/>
          </a:prstGeom>
          <a:noFill/>
        </p:spPr>
        <p:txBody>
          <a:bodyPr wrap="square" rtlCol="0">
            <a:spAutoFit/>
          </a:bodyPr>
          <a:lstStyle/>
          <a:p>
            <a:pPr algn="ctr">
              <a:spcBef>
                <a:spcPts val="550"/>
              </a:spcBef>
            </a:pPr>
            <a:r>
              <a:rPr lang="en-US" sz="12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$36</a:t>
            </a:r>
          </a:p>
        </p:txBody>
      </p:sp>
      <p:sp>
        <p:nvSpPr>
          <p:cNvPr id="35" name="TextBox 37"/>
          <p:cNvSpPr txBox="1"/>
          <p:nvPr/>
        </p:nvSpPr>
        <p:spPr>
          <a:xfrm>
            <a:off x="8317709" y="3712072"/>
            <a:ext cx="485194"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ts val="550"/>
              </a:spcBef>
            </a:pPr>
            <a:r>
              <a:rPr lang="en-US" sz="12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$56</a:t>
            </a:r>
          </a:p>
        </p:txBody>
      </p:sp>
      <p:sp>
        <p:nvSpPr>
          <p:cNvPr id="36" name="Rectangle 35"/>
          <p:cNvSpPr/>
          <p:nvPr/>
        </p:nvSpPr>
        <p:spPr>
          <a:xfrm>
            <a:off x="8094868" y="2443608"/>
            <a:ext cx="1308097" cy="276999"/>
          </a:xfrm>
          <a:prstGeom prst="rect">
            <a:avLst/>
          </a:prstGeom>
        </p:spPr>
        <p:txBody>
          <a:bodyPr wrap="square">
            <a:spAutoFit/>
          </a:bodyPr>
          <a:lstStyle/>
          <a:p>
            <a:pPr>
              <a:spcBef>
                <a:spcPts val="550"/>
              </a:spcBef>
            </a:pPr>
            <a:r>
              <a:rPr lang="en-US" sz="12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New</a:t>
            </a:r>
            <a:endParaRPr lang="en-U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Rectangle 36"/>
          <p:cNvSpPr/>
          <p:nvPr/>
        </p:nvSpPr>
        <p:spPr>
          <a:xfrm>
            <a:off x="8094868" y="2127774"/>
            <a:ext cx="1308097" cy="276999"/>
          </a:xfrm>
          <a:prstGeom prst="rect">
            <a:avLst/>
          </a:prstGeom>
        </p:spPr>
        <p:txBody>
          <a:bodyPr wrap="square">
            <a:spAutoFit/>
          </a:bodyPr>
          <a:lstStyle/>
          <a:p>
            <a:pPr>
              <a:spcBef>
                <a:spcPts val="550"/>
              </a:spcBef>
            </a:pPr>
            <a:r>
              <a:rPr lang="en-US" sz="1200" b="1" dirty="0" smtClean="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Replacement</a:t>
            </a:r>
            <a:endParaRPr lang="en-US" sz="1200" b="1"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Rectangle 37"/>
          <p:cNvSpPr/>
          <p:nvPr/>
        </p:nvSpPr>
        <p:spPr>
          <a:xfrm>
            <a:off x="7981769" y="2184323"/>
            <a:ext cx="138499" cy="1384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976018" y="2487015"/>
            <a:ext cx="138499" cy="1384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8086575" y="2719328"/>
            <a:ext cx="2562612" cy="461665"/>
          </a:xfrm>
          <a:prstGeom prst="rect">
            <a:avLst/>
          </a:prstGeom>
        </p:spPr>
        <p:txBody>
          <a:bodyPr wrap="square">
            <a:spAutoFit/>
          </a:bodyPr>
          <a:lstStyle/>
          <a:p>
            <a:pPr>
              <a:spcBef>
                <a:spcPts val="550"/>
              </a:spcBef>
            </a:pPr>
            <a:r>
              <a:rPr lang="en-US" sz="1200" b="1"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Occupations with above-average annual wages</a:t>
            </a:r>
            <a:endParaRPr lang="en-US" sz="12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Rectangle 40"/>
          <p:cNvSpPr/>
          <p:nvPr/>
        </p:nvSpPr>
        <p:spPr>
          <a:xfrm rot="16200000">
            <a:off x="-154831" y="2945119"/>
            <a:ext cx="1767814" cy="523220"/>
          </a:xfrm>
          <a:prstGeom prst="rect">
            <a:avLst/>
          </a:prstGeom>
        </p:spPr>
        <p:txBody>
          <a:bodyPr wrap="square">
            <a:spAutoFit/>
          </a:bodyPr>
          <a:lstStyle/>
          <a:p>
            <a:pPr algn="ctr"/>
            <a:r>
              <a:rPr lang="en-US" sz="1400" b="1"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Projected Annual Job Openings</a:t>
            </a:r>
            <a:endParaRPr lang="en-US" sz="1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1" name="Rectangle 50"/>
          <p:cNvSpPr/>
          <p:nvPr/>
        </p:nvSpPr>
        <p:spPr>
          <a:xfrm>
            <a:off x="7976018" y="2788154"/>
            <a:ext cx="138499" cy="138499"/>
          </a:xfrm>
          <a:prstGeom prst="rect">
            <a:avLst/>
          </a:prstGeom>
          <a:solidFill>
            <a:srgbClr val="0070C0">
              <a:alpha val="15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7210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42900" y="1913861"/>
            <a:ext cx="6683542" cy="4944139"/>
          </a:xfrm>
        </p:spPr>
        <p:txBody>
          <a:bodyPr>
            <a:normAutofit/>
          </a:bodyPr>
          <a:lstStyle/>
          <a:p>
            <a:pPr marL="0" indent="0" fontAlgn="base">
              <a:buNone/>
            </a:pPr>
            <a:r>
              <a:rPr lang="en-US" b="1" dirty="0" smtClean="0">
                <a:solidFill>
                  <a:srgbClr val="EE283B"/>
                </a:solidFill>
              </a:rPr>
              <a:t>1   WHY WE’RE HERE</a:t>
            </a:r>
          </a:p>
          <a:p>
            <a:pPr marL="0" indent="0" fontAlgn="base">
              <a:buNone/>
            </a:pPr>
            <a:r>
              <a:rPr lang="en-US" dirty="0" smtClean="0"/>
              <a:t>     PLAN: Dudley Square Overview</a:t>
            </a:r>
          </a:p>
          <a:p>
            <a:pPr marL="0" indent="0" fontAlgn="base">
              <a:buNone/>
            </a:pPr>
            <a:r>
              <a:rPr lang="en-US" b="1" dirty="0" smtClean="0">
                <a:solidFill>
                  <a:srgbClr val="EE283B"/>
                </a:solidFill>
              </a:rPr>
              <a:t>2   ECONOMIC DEVELOPMENT OVERVIEW</a:t>
            </a:r>
          </a:p>
          <a:p>
            <a:pPr marL="0" indent="0" fontAlgn="base">
              <a:buNone/>
            </a:pPr>
            <a:r>
              <a:rPr lang="en-US" dirty="0" smtClean="0"/>
              <a:t>     Economic Development Planning Process</a:t>
            </a:r>
          </a:p>
          <a:p>
            <a:pPr marL="0" indent="0" fontAlgn="base">
              <a:buNone/>
            </a:pPr>
            <a:r>
              <a:rPr lang="en-US" dirty="0" smtClean="0"/>
              <a:t>     Current Economic Conditions</a:t>
            </a:r>
          </a:p>
          <a:p>
            <a:pPr marL="0" indent="0" fontAlgn="base">
              <a:buNone/>
            </a:pPr>
            <a:r>
              <a:rPr lang="en-US" dirty="0" smtClean="0"/>
              <a:t>     Economic Trends &amp; Projections</a:t>
            </a:r>
          </a:p>
          <a:p>
            <a:pPr marL="0" indent="0" fontAlgn="base">
              <a:buNone/>
            </a:pPr>
            <a:r>
              <a:rPr lang="en-US" dirty="0"/>
              <a:t> </a:t>
            </a:r>
            <a:r>
              <a:rPr lang="en-US" dirty="0" smtClean="0"/>
              <a:t>    Land Development and Job Creation</a:t>
            </a:r>
          </a:p>
          <a:p>
            <a:pPr marL="0" indent="0" fontAlgn="base">
              <a:buNone/>
            </a:pPr>
            <a:r>
              <a:rPr lang="en-US" b="1" dirty="0" smtClean="0">
                <a:solidFill>
                  <a:srgbClr val="EE283B"/>
                </a:solidFill>
              </a:rPr>
              <a:t>3   WORKFORCE DEVELOPMENT OVERVIEW</a:t>
            </a:r>
          </a:p>
          <a:p>
            <a:pPr marL="0" indent="0" fontAlgn="base">
              <a:buNone/>
            </a:pPr>
            <a:r>
              <a:rPr lang="en-US" dirty="0" smtClean="0"/>
              <a:t>     Mayor’s Office of Workforce Development</a:t>
            </a:r>
            <a:endParaRPr lang="en-US" sz="2600" dirty="0" smtClean="0"/>
          </a:p>
          <a:p>
            <a:pPr fontAlgn="base"/>
            <a:endParaRPr lang="en-US" sz="2800" dirty="0"/>
          </a:p>
          <a:p>
            <a:endParaRPr lang="en-US" dirty="0"/>
          </a:p>
        </p:txBody>
      </p:sp>
      <p:sp>
        <p:nvSpPr>
          <p:cNvPr id="4" name="Title 3"/>
          <p:cNvSpPr>
            <a:spLocks noGrp="1"/>
          </p:cNvSpPr>
          <p:nvPr>
            <p:ph type="title"/>
          </p:nvPr>
        </p:nvSpPr>
        <p:spPr/>
        <p:txBody>
          <a:bodyPr>
            <a:normAutofit fontScale="90000"/>
          </a:bodyPr>
          <a:lstStyle/>
          <a:p>
            <a:r>
              <a:rPr lang="en-US" dirty="0" smtClean="0"/>
              <a:t>Agenda</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731" t="2216" r="1743" b="2841"/>
          <a:stretch/>
        </p:blipFill>
        <p:spPr>
          <a:xfrm>
            <a:off x="6583693" y="1913862"/>
            <a:ext cx="5303506" cy="3924964"/>
          </a:xfrm>
          <a:prstGeom prst="rect">
            <a:avLst/>
          </a:prstGeom>
        </p:spPr>
      </p:pic>
    </p:spTree>
    <p:extLst>
      <p:ext uri="{BB962C8B-B14F-4D97-AF65-F5344CB8AC3E}">
        <p14:creationId xmlns:p14="http://schemas.microsoft.com/office/powerpoint/2010/main" val="30618538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jobs per 100,000 sf</a:t>
            </a:r>
            <a:endParaRPr lang="en-US" dirty="0"/>
          </a:p>
        </p:txBody>
      </p:sp>
      <p:sp>
        <p:nvSpPr>
          <p:cNvPr id="3" name="Text Placeholder 2"/>
          <p:cNvSpPr>
            <a:spLocks noGrp="1"/>
          </p:cNvSpPr>
          <p:nvPr>
            <p:ph type="body" sz="quarter" idx="18"/>
          </p:nvPr>
        </p:nvSpPr>
        <p:spPr/>
        <p:txBody>
          <a:bodyPr/>
          <a:lstStyle/>
          <a:p>
            <a:r>
              <a:rPr lang="en-US" dirty="0" smtClean="0"/>
              <a:t>By Type of Building</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205099820"/>
              </p:ext>
            </p:extLst>
          </p:nvPr>
        </p:nvGraphicFramePr>
        <p:xfrm>
          <a:off x="342903" y="1695327"/>
          <a:ext cx="11468100" cy="504837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8014121" y="4860234"/>
            <a:ext cx="3796882" cy="338554"/>
          </a:xfrm>
          <a:prstGeom prst="rect">
            <a:avLst/>
          </a:prstGeom>
        </p:spPr>
        <p:txBody>
          <a:bodyPr wrap="square">
            <a:spAutoFit/>
          </a:bodyPr>
          <a:lstStyle/>
          <a:p>
            <a:pPr>
              <a:spcBef>
                <a:spcPts val="550"/>
              </a:spcBef>
            </a:pPr>
            <a:r>
              <a:rPr lang="en-US" sz="1600" b="1" dirty="0" smtClean="0">
                <a:solidFill>
                  <a:schemeClr val="accent5">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Construction Jobs</a:t>
            </a:r>
            <a:endParaRPr lang="en-US" sz="1600" b="1" dirty="0">
              <a:solidFill>
                <a:schemeClr val="accent5">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p:cNvSpPr/>
          <p:nvPr/>
        </p:nvSpPr>
        <p:spPr>
          <a:xfrm>
            <a:off x="8014121" y="4438006"/>
            <a:ext cx="3460862" cy="338554"/>
          </a:xfrm>
          <a:prstGeom prst="rect">
            <a:avLst/>
          </a:prstGeom>
        </p:spPr>
        <p:txBody>
          <a:bodyPr wrap="square">
            <a:spAutoFit/>
          </a:bodyPr>
          <a:lstStyle/>
          <a:p>
            <a:pPr>
              <a:spcBef>
                <a:spcPts val="550"/>
              </a:spcBef>
            </a:pPr>
            <a:r>
              <a:rPr lang="en-US" sz="16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Permanent Jobs</a:t>
            </a:r>
            <a:endPar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p:cNvSpPr/>
          <p:nvPr/>
        </p:nvSpPr>
        <p:spPr>
          <a:xfrm>
            <a:off x="7864095" y="4485875"/>
            <a:ext cx="184316" cy="1843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864095" y="4930798"/>
            <a:ext cx="184316" cy="184316"/>
          </a:xfrm>
          <a:prstGeom prst="rect">
            <a:avLst/>
          </a:prstGeom>
          <a:solidFill>
            <a:schemeClr val="accent5">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615935" y="1850866"/>
            <a:ext cx="1129882" cy="276999"/>
          </a:xfrm>
          <a:prstGeom prst="rect">
            <a:avLst/>
          </a:prstGeom>
        </p:spPr>
        <p:txBody>
          <a:bodyPr wrap="square">
            <a:spAutoFit/>
          </a:bodyPr>
          <a:lstStyle/>
          <a:p>
            <a:pPr>
              <a:spcBef>
                <a:spcPts val="550"/>
              </a:spcBef>
            </a:pPr>
            <a:r>
              <a:rPr lang="en-US" sz="1200" dirty="0" smtClean="0">
                <a:solidFill>
                  <a:schemeClr val="accent5">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no data</a:t>
            </a:r>
            <a:endParaRPr lang="en-US" sz="1200" dirty="0">
              <a:solidFill>
                <a:schemeClr val="accent5">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376264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1" y="1534158"/>
            <a:ext cx="9876863" cy="4478149"/>
          </a:xfrm>
          <a:prstGeom prst="rect">
            <a:avLst/>
          </a:prstGeom>
        </p:spPr>
        <p:txBody>
          <a:bodyPr wrap="square">
            <a:spAutoFit/>
          </a:bodyPr>
          <a:lstStyle/>
          <a:p>
            <a:pPr marL="457200" indent="-457200">
              <a:buClr>
                <a:srgbClr val="FF0000"/>
              </a:buClr>
              <a:buFont typeface="Wingdings" panose="05000000000000000000" pitchFamily="2" charset="2"/>
              <a:buChar char="§"/>
            </a:pPr>
            <a:r>
              <a:rPr lang="en-US" sz="2800" dirty="0"/>
              <a:t>Various categories of development yield a certain number of both construction and permanent jobs</a:t>
            </a:r>
          </a:p>
          <a:p>
            <a:pPr marL="171450" indent="-171450">
              <a:buClr>
                <a:srgbClr val="FF0000"/>
              </a:buClr>
              <a:buFont typeface="Wingdings" panose="05000000000000000000" pitchFamily="2" charset="2"/>
              <a:buChar char="§"/>
            </a:pPr>
            <a:endParaRPr lang="en-US" sz="1100" dirty="0"/>
          </a:p>
          <a:p>
            <a:pPr marL="457200" indent="-457200">
              <a:buClr>
                <a:srgbClr val="FF0000"/>
              </a:buClr>
              <a:buFont typeface="Wingdings" panose="05000000000000000000" pitchFamily="2" charset="2"/>
              <a:buChar char="§"/>
            </a:pPr>
            <a:r>
              <a:rPr lang="en-US" sz="2800" dirty="0" smtClean="0"/>
              <a:t>Research </a:t>
            </a:r>
            <a:r>
              <a:rPr lang="en-US" sz="2800" dirty="0"/>
              <a:t>and Development (R&amp;D) </a:t>
            </a:r>
            <a:r>
              <a:rPr lang="en-US" sz="2800" dirty="0" smtClean="0"/>
              <a:t>creates the most permanent jobs per 100,000sf </a:t>
            </a:r>
            <a:r>
              <a:rPr lang="en-US" sz="2800" dirty="0"/>
              <a:t>with approximately 500 </a:t>
            </a:r>
            <a:r>
              <a:rPr lang="en-US" sz="2800" dirty="0" smtClean="0"/>
              <a:t>jobs, </a:t>
            </a:r>
            <a:r>
              <a:rPr lang="en-US" sz="2800" dirty="0"/>
              <a:t>while </a:t>
            </a:r>
            <a:r>
              <a:rPr lang="en-US" sz="2800" dirty="0" smtClean="0"/>
              <a:t>Supermarkets create </a:t>
            </a:r>
            <a:r>
              <a:rPr lang="en-US" sz="2800" dirty="0"/>
              <a:t>approximately 100 </a:t>
            </a:r>
            <a:r>
              <a:rPr lang="en-US" sz="2800" dirty="0" smtClean="0"/>
              <a:t>permanent jobs</a:t>
            </a:r>
            <a:r>
              <a:rPr lang="en-US" sz="2800" dirty="0"/>
              <a:t> </a:t>
            </a:r>
          </a:p>
          <a:p>
            <a:pPr>
              <a:buClr>
                <a:srgbClr val="FF0000"/>
              </a:buClr>
            </a:pPr>
            <a:r>
              <a:rPr lang="en-US" sz="1100" dirty="0" smtClean="0"/>
              <a:t>	</a:t>
            </a:r>
            <a:endParaRPr lang="en-US" sz="1100" dirty="0"/>
          </a:p>
          <a:p>
            <a:pPr marL="457200" indent="-457200">
              <a:buClr>
                <a:srgbClr val="FF0000"/>
              </a:buClr>
              <a:buFont typeface="Wingdings" panose="05000000000000000000" pitchFamily="2" charset="2"/>
              <a:buChar char="§"/>
            </a:pPr>
            <a:r>
              <a:rPr lang="en-US" sz="2800" dirty="0" smtClean="0"/>
              <a:t>What </a:t>
            </a:r>
            <a:r>
              <a:rPr lang="en-US" sz="2800" dirty="0"/>
              <a:t>does the potential for jobs - permanent and construction - reveal about ways to think about future development?​  </a:t>
            </a:r>
            <a:r>
              <a:rPr lang="en-US" sz="2800" dirty="0" smtClean="0"/>
              <a:t>​</a:t>
            </a:r>
          </a:p>
          <a:p>
            <a:pPr marL="171450" indent="-171450">
              <a:buClr>
                <a:srgbClr val="FF0000"/>
              </a:buClr>
              <a:buFont typeface="Wingdings" panose="05000000000000000000" pitchFamily="2" charset="2"/>
              <a:buChar char="§"/>
            </a:pPr>
            <a:endParaRPr lang="en-US" sz="1100" dirty="0"/>
          </a:p>
          <a:p>
            <a:pPr marL="457200" indent="-457200">
              <a:buClr>
                <a:srgbClr val="FF0000"/>
              </a:buClr>
              <a:buFont typeface="Wingdings" panose="05000000000000000000" pitchFamily="2" charset="2"/>
              <a:buChar char="§"/>
            </a:pPr>
            <a:r>
              <a:rPr lang="en-US" sz="2800" dirty="0"/>
              <a:t>What are the trade-offs or opportunity costs for one form of development over another?</a:t>
            </a:r>
          </a:p>
        </p:txBody>
      </p:sp>
      <p:sp>
        <p:nvSpPr>
          <p:cNvPr id="12" name="Title 1"/>
          <p:cNvSpPr>
            <a:spLocks noGrp="1"/>
          </p:cNvSpPr>
          <p:nvPr>
            <p:ph type="title"/>
          </p:nvPr>
        </p:nvSpPr>
        <p:spPr>
          <a:xfrm>
            <a:off x="342903" y="885171"/>
            <a:ext cx="11468100" cy="433834"/>
          </a:xfrm>
        </p:spPr>
        <p:txBody>
          <a:bodyPr>
            <a:normAutofit fontScale="90000"/>
          </a:bodyPr>
          <a:lstStyle/>
          <a:p>
            <a:r>
              <a:rPr lang="en-US" dirty="0"/>
              <a:t>Job </a:t>
            </a:r>
            <a:r>
              <a:rPr lang="en-US" dirty="0" smtClean="0"/>
              <a:t>CREATION THROUGH DEVELOPMENT</a:t>
            </a:r>
            <a:endParaRPr lang="en-US" dirty="0"/>
          </a:p>
        </p:txBody>
      </p:sp>
    </p:spTree>
    <p:extLst>
      <p:ext uri="{BB962C8B-B14F-4D97-AF65-F5344CB8AC3E}">
        <p14:creationId xmlns:p14="http://schemas.microsoft.com/office/powerpoint/2010/main" val="20613100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731" t="2216" r="1743" b="2841"/>
          <a:stretch/>
        </p:blipFill>
        <p:spPr>
          <a:xfrm>
            <a:off x="4131652" y="788670"/>
            <a:ext cx="8201024" cy="6069330"/>
          </a:xfrm>
          <a:prstGeom prst="rect">
            <a:avLst/>
          </a:prstGeom>
        </p:spPr>
      </p:pic>
      <p:sp>
        <p:nvSpPr>
          <p:cNvPr id="7" name="Content Placeholder 4"/>
          <p:cNvSpPr txBox="1">
            <a:spLocks/>
          </p:cNvSpPr>
          <p:nvPr/>
        </p:nvSpPr>
        <p:spPr>
          <a:xfrm>
            <a:off x="342903" y="1958490"/>
            <a:ext cx="3074668" cy="3251685"/>
          </a:xfrm>
          <a:prstGeom prst="rect">
            <a:avLst/>
          </a:prstGeom>
        </p:spPr>
        <p:txBody>
          <a:bodyPr/>
          <a:lstStyle>
            <a:lvl1pPr marL="228594" indent="-228594" algn="l" defTabSz="914377" rtl="0" eaLnBrk="1" latinLnBrk="0" hangingPunct="1">
              <a:lnSpc>
                <a:spcPct val="90000"/>
              </a:lnSpc>
              <a:spcBef>
                <a:spcPts val="1000"/>
              </a:spcBef>
              <a:spcAft>
                <a:spcPts val="400"/>
              </a:spcAft>
              <a:buClr>
                <a:srgbClr val="EE283B"/>
              </a:buClr>
              <a:buFont typeface="Wingdings" panose="05000000000000000000" pitchFamily="2" charset="2"/>
              <a:buChar char="§"/>
              <a:defRPr sz="2000" b="0" i="0" kern="1200" baseline="0">
                <a:solidFill>
                  <a:srgbClr val="292929"/>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None/>
            </a:pPr>
            <a:r>
              <a:rPr lang="en-US" sz="1200" b="1" dirty="0" smtClean="0">
                <a:solidFill>
                  <a:schemeClr val="bg2">
                    <a:lumMod val="25000"/>
                  </a:schemeClr>
                </a:solidFill>
              </a:rPr>
              <a:t>Parcel Name</a:t>
            </a:r>
          </a:p>
          <a:p>
            <a:pPr marL="0" indent="0">
              <a:lnSpc>
                <a:spcPct val="200000"/>
              </a:lnSpc>
              <a:buNone/>
            </a:pPr>
            <a:r>
              <a:rPr lang="en-US" sz="1200" dirty="0" smtClean="0">
                <a:solidFill>
                  <a:schemeClr val="bg2">
                    <a:lumMod val="25000"/>
                  </a:schemeClr>
                </a:solidFill>
              </a:rPr>
              <a:t>Parcel 8 </a:t>
            </a:r>
          </a:p>
          <a:p>
            <a:pPr marL="0" indent="0">
              <a:lnSpc>
                <a:spcPct val="200000"/>
              </a:lnSpc>
              <a:buNone/>
            </a:pPr>
            <a:r>
              <a:rPr lang="en-US" sz="1200" dirty="0" smtClean="0">
                <a:solidFill>
                  <a:schemeClr val="bg2">
                    <a:lumMod val="25000"/>
                  </a:schemeClr>
                </a:solidFill>
              </a:rPr>
              <a:t>Bartlett Yard</a:t>
            </a:r>
          </a:p>
          <a:p>
            <a:pPr marL="0" indent="0">
              <a:lnSpc>
                <a:spcPct val="200000"/>
              </a:lnSpc>
              <a:buNone/>
            </a:pPr>
            <a:r>
              <a:rPr lang="en-US" sz="1200" dirty="0" smtClean="0">
                <a:solidFill>
                  <a:schemeClr val="bg2">
                    <a:lumMod val="25000"/>
                  </a:schemeClr>
                </a:solidFill>
              </a:rPr>
              <a:t>Crescent Parcel</a:t>
            </a:r>
          </a:p>
          <a:p>
            <a:pPr marL="0" indent="0">
              <a:lnSpc>
                <a:spcPct val="200000"/>
              </a:lnSpc>
              <a:buNone/>
            </a:pPr>
            <a:r>
              <a:rPr lang="en-US" sz="1200" dirty="0" smtClean="0">
                <a:solidFill>
                  <a:schemeClr val="bg2">
                    <a:lumMod val="25000"/>
                  </a:schemeClr>
                </a:solidFill>
              </a:rPr>
              <a:t>Dudley Street Commercial</a:t>
            </a:r>
          </a:p>
          <a:p>
            <a:pPr marL="0" indent="0">
              <a:lnSpc>
                <a:spcPct val="200000"/>
              </a:lnSpc>
              <a:buNone/>
            </a:pPr>
            <a:r>
              <a:rPr lang="en-US" sz="1200" dirty="0" smtClean="0">
                <a:solidFill>
                  <a:schemeClr val="bg2">
                    <a:lumMod val="25000"/>
                  </a:schemeClr>
                </a:solidFill>
              </a:rPr>
              <a:t>Blair Lot</a:t>
            </a:r>
          </a:p>
          <a:p>
            <a:pPr>
              <a:lnSpc>
                <a:spcPct val="200000"/>
              </a:lnSpc>
            </a:pPr>
            <a:endParaRPr lang="en-US" sz="1400" dirty="0">
              <a:solidFill>
                <a:schemeClr val="bg2">
                  <a:lumMod val="25000"/>
                </a:schemeClr>
              </a:solidFill>
            </a:endParaRPr>
          </a:p>
        </p:txBody>
      </p:sp>
      <p:sp>
        <p:nvSpPr>
          <p:cNvPr id="2" name="Rectangle 1"/>
          <p:cNvSpPr/>
          <p:nvPr/>
        </p:nvSpPr>
        <p:spPr>
          <a:xfrm>
            <a:off x="2457450" y="1958490"/>
            <a:ext cx="1208723" cy="3385035"/>
          </a:xfrm>
          <a:prstGeom prst="rect">
            <a:avLst/>
          </a:prstGeom>
        </p:spPr>
        <p:txBody>
          <a:bodyPr/>
          <a:lstStyle/>
          <a:p>
            <a:pPr algn="r" defTabSz="914377">
              <a:lnSpc>
                <a:spcPct val="200000"/>
              </a:lnSpc>
              <a:spcBef>
                <a:spcPts val="1000"/>
              </a:spcBef>
              <a:spcAft>
                <a:spcPts val="400"/>
              </a:spcAft>
              <a:buClr>
                <a:srgbClr val="EE283B"/>
              </a:buClr>
              <a:buFont typeface="Wingdings" panose="05000000000000000000" pitchFamily="2" charset="2"/>
              <a:buNone/>
            </a:pPr>
            <a:r>
              <a:rPr lang="en-US" sz="1200" b="1" dirty="0" smtClean="0">
                <a:solidFill>
                  <a:schemeClr val="bg2">
                    <a:lumMod val="25000"/>
                  </a:schemeClr>
                </a:solidFill>
                <a:latin typeface="Open Sans" panose="020B0606030504020204"/>
              </a:rPr>
              <a:t>Parcel Size</a:t>
            </a:r>
            <a:endParaRPr lang="en-US" sz="1200" b="1" dirty="0">
              <a:solidFill>
                <a:schemeClr val="bg2">
                  <a:lumMod val="25000"/>
                </a:schemeClr>
              </a:solidFill>
              <a:latin typeface="Open Sans" panose="020B0606030504020204"/>
            </a:endParaRPr>
          </a:p>
          <a:p>
            <a:pPr algn="r" defTabSz="914377">
              <a:lnSpc>
                <a:spcPct val="200000"/>
              </a:lnSpc>
              <a:spcBef>
                <a:spcPts val="1000"/>
              </a:spcBef>
              <a:spcAft>
                <a:spcPts val="400"/>
              </a:spcAft>
              <a:buClr>
                <a:srgbClr val="EE283B"/>
              </a:buClr>
              <a:buFont typeface="Wingdings" panose="05000000000000000000" pitchFamily="2" charset="2"/>
              <a:buNone/>
            </a:pPr>
            <a:r>
              <a:rPr lang="en-US" sz="1200" dirty="0" smtClean="0">
                <a:solidFill>
                  <a:schemeClr val="bg2">
                    <a:lumMod val="25000"/>
                  </a:schemeClr>
                </a:solidFill>
                <a:latin typeface="Open Sans" panose="020B0606030504020204"/>
              </a:rPr>
              <a:t>54,632 sf </a:t>
            </a:r>
          </a:p>
          <a:p>
            <a:pPr algn="r" defTabSz="914377">
              <a:lnSpc>
                <a:spcPct val="200000"/>
              </a:lnSpc>
              <a:spcBef>
                <a:spcPts val="1000"/>
              </a:spcBef>
              <a:spcAft>
                <a:spcPts val="400"/>
              </a:spcAft>
              <a:buClr>
                <a:srgbClr val="EE283B"/>
              </a:buClr>
              <a:buFont typeface="Wingdings" panose="05000000000000000000" pitchFamily="2" charset="2"/>
              <a:buNone/>
            </a:pPr>
            <a:r>
              <a:rPr lang="en-US" sz="1200" dirty="0" smtClean="0">
                <a:solidFill>
                  <a:schemeClr val="bg2">
                    <a:lumMod val="25000"/>
                  </a:schemeClr>
                </a:solidFill>
                <a:latin typeface="Open Sans" panose="020B0606030504020204"/>
              </a:rPr>
              <a:t>372,654 sf</a:t>
            </a:r>
            <a:endParaRPr lang="en-US" sz="1200" dirty="0">
              <a:solidFill>
                <a:schemeClr val="bg2">
                  <a:lumMod val="25000"/>
                </a:schemeClr>
              </a:solidFill>
              <a:latin typeface="Open Sans" panose="020B0606030504020204"/>
            </a:endParaRPr>
          </a:p>
          <a:p>
            <a:pPr algn="r" defTabSz="914377">
              <a:lnSpc>
                <a:spcPct val="200000"/>
              </a:lnSpc>
              <a:spcBef>
                <a:spcPts val="1000"/>
              </a:spcBef>
              <a:spcAft>
                <a:spcPts val="400"/>
              </a:spcAft>
              <a:buClr>
                <a:srgbClr val="EE283B"/>
              </a:buClr>
              <a:buFont typeface="Wingdings" panose="05000000000000000000" pitchFamily="2" charset="2"/>
              <a:buNone/>
            </a:pPr>
            <a:r>
              <a:rPr lang="en-US" sz="1200" dirty="0" smtClean="0">
                <a:solidFill>
                  <a:schemeClr val="bg2">
                    <a:lumMod val="25000"/>
                  </a:schemeClr>
                </a:solidFill>
                <a:latin typeface="Open Sans" panose="020B0606030504020204"/>
              </a:rPr>
              <a:t>78,208 sf</a:t>
            </a:r>
            <a:endParaRPr lang="en-US" sz="1200" dirty="0">
              <a:solidFill>
                <a:schemeClr val="bg2">
                  <a:lumMod val="25000"/>
                </a:schemeClr>
              </a:solidFill>
              <a:latin typeface="Open Sans" panose="020B0606030504020204"/>
            </a:endParaRPr>
          </a:p>
          <a:p>
            <a:pPr algn="r" defTabSz="914377">
              <a:lnSpc>
                <a:spcPct val="200000"/>
              </a:lnSpc>
              <a:spcBef>
                <a:spcPts val="1000"/>
              </a:spcBef>
              <a:spcAft>
                <a:spcPts val="400"/>
              </a:spcAft>
              <a:buClr>
                <a:srgbClr val="EE283B"/>
              </a:buClr>
              <a:buFont typeface="Wingdings" panose="05000000000000000000" pitchFamily="2" charset="2"/>
              <a:buNone/>
            </a:pPr>
            <a:r>
              <a:rPr lang="en-US" sz="1200" dirty="0" smtClean="0">
                <a:solidFill>
                  <a:schemeClr val="bg2">
                    <a:lumMod val="25000"/>
                  </a:schemeClr>
                </a:solidFill>
                <a:latin typeface="Open Sans" panose="020B0606030504020204"/>
              </a:rPr>
              <a:t>70,000 sf</a:t>
            </a:r>
            <a:endParaRPr lang="en-US" sz="1200" dirty="0">
              <a:solidFill>
                <a:schemeClr val="bg2">
                  <a:lumMod val="25000"/>
                </a:schemeClr>
              </a:solidFill>
              <a:latin typeface="Open Sans" panose="020B0606030504020204"/>
            </a:endParaRPr>
          </a:p>
          <a:p>
            <a:pPr algn="r" defTabSz="914377">
              <a:lnSpc>
                <a:spcPct val="200000"/>
              </a:lnSpc>
              <a:spcBef>
                <a:spcPts val="1000"/>
              </a:spcBef>
              <a:spcAft>
                <a:spcPts val="400"/>
              </a:spcAft>
              <a:buClr>
                <a:srgbClr val="EE283B"/>
              </a:buClr>
              <a:buFont typeface="Wingdings" panose="05000000000000000000" pitchFamily="2" charset="2"/>
              <a:buNone/>
            </a:pPr>
            <a:r>
              <a:rPr lang="en-US" sz="1200" dirty="0" smtClean="0">
                <a:solidFill>
                  <a:schemeClr val="bg2">
                    <a:lumMod val="25000"/>
                  </a:schemeClr>
                </a:solidFill>
                <a:latin typeface="Open Sans" panose="020B0606030504020204"/>
              </a:rPr>
              <a:t>85,729 sf</a:t>
            </a:r>
            <a:endParaRPr lang="en-US" sz="1200" dirty="0">
              <a:solidFill>
                <a:schemeClr val="bg2">
                  <a:lumMod val="25000"/>
                </a:schemeClr>
              </a:solidFill>
              <a:latin typeface="Open Sans" panose="020B0606030504020204"/>
            </a:endParaRPr>
          </a:p>
          <a:p>
            <a:pPr algn="r" defTabSz="914377">
              <a:lnSpc>
                <a:spcPct val="200000"/>
              </a:lnSpc>
              <a:spcBef>
                <a:spcPts val="1000"/>
              </a:spcBef>
              <a:spcAft>
                <a:spcPts val="400"/>
              </a:spcAft>
              <a:buClr>
                <a:srgbClr val="EE283B"/>
              </a:buClr>
              <a:buFont typeface="Wingdings" panose="05000000000000000000" pitchFamily="2" charset="2"/>
              <a:buNone/>
            </a:pPr>
            <a:endParaRPr lang="en-US" sz="1200" b="1" dirty="0">
              <a:solidFill>
                <a:schemeClr val="bg2">
                  <a:lumMod val="25000"/>
                </a:schemeClr>
              </a:solidFill>
              <a:latin typeface="Open Sans" panose="020B0606030504020204"/>
            </a:endParaRPr>
          </a:p>
          <a:p>
            <a:pPr algn="r" defTabSz="914377">
              <a:lnSpc>
                <a:spcPct val="200000"/>
              </a:lnSpc>
              <a:spcBef>
                <a:spcPts val="1000"/>
              </a:spcBef>
              <a:spcAft>
                <a:spcPts val="400"/>
              </a:spcAft>
              <a:buClr>
                <a:srgbClr val="EE283B"/>
              </a:buClr>
              <a:buFont typeface="Wingdings" panose="05000000000000000000" pitchFamily="2" charset="2"/>
              <a:buNone/>
            </a:pPr>
            <a:endParaRPr lang="en-US" sz="1200" b="1" dirty="0">
              <a:solidFill>
                <a:schemeClr val="bg2">
                  <a:lumMod val="25000"/>
                </a:schemeClr>
              </a:solidFill>
              <a:latin typeface="Open Sans" panose="020B0606030504020204"/>
            </a:endParaRPr>
          </a:p>
          <a:p>
            <a:pPr algn="r" defTabSz="914377">
              <a:lnSpc>
                <a:spcPct val="200000"/>
              </a:lnSpc>
              <a:spcBef>
                <a:spcPts val="1000"/>
              </a:spcBef>
              <a:spcAft>
                <a:spcPts val="400"/>
              </a:spcAft>
              <a:buClr>
                <a:srgbClr val="EE283B"/>
              </a:buClr>
              <a:buFont typeface="Wingdings" panose="05000000000000000000" pitchFamily="2" charset="2"/>
              <a:buNone/>
            </a:pPr>
            <a:endParaRPr lang="en-US" sz="1200" b="1" dirty="0">
              <a:solidFill>
                <a:schemeClr val="bg2">
                  <a:lumMod val="25000"/>
                </a:schemeClr>
              </a:solidFill>
              <a:latin typeface="Open Sans" panose="020B0606030504020204"/>
            </a:endParaRPr>
          </a:p>
        </p:txBody>
      </p:sp>
    </p:spTree>
    <p:extLst>
      <p:ext uri="{BB962C8B-B14F-4D97-AF65-F5344CB8AC3E}">
        <p14:creationId xmlns:p14="http://schemas.microsoft.com/office/powerpoint/2010/main" val="16616669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4"/>
          <p:cNvSpPr txBox="1">
            <a:spLocks/>
          </p:cNvSpPr>
          <p:nvPr/>
        </p:nvSpPr>
        <p:spPr>
          <a:xfrm>
            <a:off x="1536826" y="4313541"/>
            <a:ext cx="9144000" cy="2463179"/>
          </a:xfrm>
          <a:prstGeom prst="rect">
            <a:avLst/>
          </a:prstGeom>
          <a:noFill/>
          <a:ln>
            <a:noFill/>
          </a:ln>
        </p:spPr>
        <p:txBody>
          <a:bodyPr vert="horz" lIns="91425" tIns="45700" rIns="91425" bIns="45700" rtlCol="0" anchor="ctr" anchorCtr="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US" sz="4000" dirty="0" smtClean="0">
                <a:latin typeface="Gill Sans MT" panose="020B0502020104020203" pitchFamily="34" charset="0"/>
              </a:rPr>
              <a:t>Mayor’s Office of Workforce Development (OWD)</a:t>
            </a:r>
            <a:br>
              <a:rPr lang="en-US" sz="4000" dirty="0" smtClean="0">
                <a:latin typeface="Gill Sans MT" panose="020B0502020104020203" pitchFamily="34" charset="0"/>
              </a:rPr>
            </a:br>
            <a:endParaRPr lang="en-US" sz="1000" dirty="0">
              <a:latin typeface="Gill Sans MT" panose="020B0502020104020203" pitchFamily="34" charset="0"/>
            </a:endParaRPr>
          </a:p>
          <a:p>
            <a:pPr marL="0" lvl="0" indent="0" algn="ctr">
              <a:buNone/>
            </a:pPr>
            <a:r>
              <a:rPr lang="en-US" sz="4000" dirty="0" smtClean="0">
                <a:latin typeface="Gill Sans MT" panose="020B0502020104020203" pitchFamily="34" charset="0"/>
              </a:rPr>
              <a:t>June 20, 2016</a:t>
            </a:r>
            <a:endParaRPr lang="en-US" sz="4000" dirty="0">
              <a:latin typeface="Gill Sans MT" panose="020B0502020104020203" pitchFamily="34" charset="0"/>
            </a:endParaRPr>
          </a:p>
        </p:txBody>
      </p:sp>
    </p:spTree>
    <p:extLst>
      <p:ext uri="{BB962C8B-B14F-4D97-AF65-F5344CB8AC3E}">
        <p14:creationId xmlns:p14="http://schemas.microsoft.com/office/powerpoint/2010/main" val="25878562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2900" y="1550790"/>
            <a:ext cx="8303559" cy="4944139"/>
          </a:xfrm>
        </p:spPr>
        <p:txBody>
          <a:bodyPr>
            <a:normAutofit/>
          </a:bodyPr>
          <a:lstStyle/>
          <a:p>
            <a:pPr lvl="0"/>
            <a:r>
              <a:rPr lang="en-US" dirty="0">
                <a:latin typeface="Open Sans" panose="020B0606030504020204" pitchFamily="34" charset="0"/>
                <a:ea typeface="Open Sans" panose="020B0606030504020204" pitchFamily="34" charset="0"/>
                <a:cs typeface="Open Sans" panose="020B0606030504020204" pitchFamily="34" charset="0"/>
              </a:rPr>
              <a:t>OWD’s purpose is to be an innovative public agency that promotes economic resilience to ensure the full participation of all Boston residents in the city's economic vitality and future. </a:t>
            </a:r>
          </a:p>
          <a:p>
            <a:pPr lvl="0"/>
            <a:r>
              <a:rPr lang="en-US" dirty="0">
                <a:latin typeface="Open Sans" panose="020B0606030504020204" pitchFamily="34" charset="0"/>
                <a:ea typeface="Open Sans" panose="020B0606030504020204" pitchFamily="34" charset="0"/>
                <a:cs typeface="Open Sans" panose="020B0606030504020204" pitchFamily="34" charset="0"/>
              </a:rPr>
              <a:t>OWD is the City’s largest workforce development funder, and creates policies and programs that support the aspirations, education, and career paths for youth and adults.</a:t>
            </a:r>
          </a:p>
          <a:p>
            <a:pPr lvl="0"/>
            <a:r>
              <a:rPr lang="en-US" dirty="0">
                <a:latin typeface="Open Sans" panose="020B0606030504020204" pitchFamily="34" charset="0"/>
                <a:ea typeface="Open Sans" panose="020B0606030504020204" pitchFamily="34" charset="0"/>
                <a:cs typeface="Open Sans" panose="020B0606030504020204" pitchFamily="34" charset="0"/>
              </a:rPr>
              <a:t>OWD oversees and convenes the region’s one stop career center (American Jobs Centers) system.</a:t>
            </a:r>
          </a:p>
          <a:p>
            <a:pPr lvl="0"/>
            <a:r>
              <a:rPr lang="en-US" dirty="0">
                <a:latin typeface="Open Sans" panose="020B0606030504020204" pitchFamily="34" charset="0"/>
                <a:ea typeface="Open Sans" panose="020B0606030504020204" pitchFamily="34" charset="0"/>
                <a:cs typeface="Open Sans" panose="020B0606030504020204" pitchFamily="34" charset="0"/>
              </a:rPr>
              <a:t>OWD oversees the Adult Literacy Initiative – a group of 26 state-funded pre-High Set and ESOL programs that serve greater Boston.</a:t>
            </a:r>
          </a:p>
          <a:p>
            <a:pPr lvl="0"/>
            <a:r>
              <a:rPr lang="en-US" dirty="0" smtClean="0">
                <a:latin typeface="Open Sans" panose="020B0606030504020204" pitchFamily="34" charset="0"/>
                <a:ea typeface="Open Sans" panose="020B0606030504020204" pitchFamily="34" charset="0"/>
                <a:cs typeface="Open Sans" panose="020B0606030504020204" pitchFamily="34" charset="0"/>
              </a:rPr>
              <a:t>OWD </a:t>
            </a:r>
            <a:r>
              <a:rPr lang="en-US" dirty="0">
                <a:latin typeface="Open Sans" panose="020B0606030504020204" pitchFamily="34" charset="0"/>
                <a:ea typeface="Open Sans" panose="020B0606030504020204" pitchFamily="34" charset="0"/>
                <a:cs typeface="Open Sans" panose="020B0606030504020204" pitchFamily="34" charset="0"/>
              </a:rPr>
              <a:t>oversees the Neighborhood Jobs Trust, funded by Linkage fees from developers, and it also oversees the funding allocations of BRA mitigation funds</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p:cNvSpPr>
            <a:spLocks noGrp="1"/>
          </p:cNvSpPr>
          <p:nvPr>
            <p:ph type="title"/>
          </p:nvPr>
        </p:nvSpPr>
        <p:spPr>
          <a:xfrm>
            <a:off x="342900" y="885171"/>
            <a:ext cx="11468100" cy="433834"/>
          </a:xfrm>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sym typeface="Arial"/>
              </a:rPr>
              <a:t>About </a:t>
            </a:r>
            <a:r>
              <a:rPr lang="en-US" dirty="0" smtClean="0">
                <a:latin typeface="Open Sans" panose="020B0606030504020204" pitchFamily="34" charset="0"/>
                <a:ea typeface="Open Sans" panose="020B0606030504020204" pitchFamily="34" charset="0"/>
                <a:cs typeface="Open Sans" panose="020B0606030504020204" pitchFamily="34" charset="0"/>
                <a:sym typeface="Arial"/>
              </a:rPr>
              <a:t>OWD</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723024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2900" y="1658366"/>
            <a:ext cx="11468100" cy="4944139"/>
          </a:xfrm>
        </p:spPr>
        <p:txBody>
          <a:bodyPr/>
          <a:lstStyle/>
          <a:p>
            <a:r>
              <a:rPr lang="en-US" dirty="0"/>
              <a:t>Mayor Walsh’s Tuition Free Community College Program</a:t>
            </a:r>
          </a:p>
          <a:p>
            <a:r>
              <a:rPr lang="en-US" dirty="0"/>
              <a:t>Partner BRA/EDIC – Community Benefits Agreements, Employment Agreements and Linkage Program</a:t>
            </a:r>
          </a:p>
          <a:p>
            <a:r>
              <a:rPr lang="en-US" dirty="0"/>
              <a:t>Adult Basic Education and English Language Learner Employment Network</a:t>
            </a:r>
          </a:p>
          <a:p>
            <a:r>
              <a:rPr lang="en-US" dirty="0"/>
              <a:t>Youth and Adult Workforce Programs</a:t>
            </a:r>
          </a:p>
          <a:p>
            <a:r>
              <a:rPr lang="en-US" dirty="0"/>
              <a:t>Office of Financial Empowerment (including financial inclusion centers)</a:t>
            </a:r>
          </a:p>
          <a:p>
            <a:r>
              <a:rPr lang="en-US" dirty="0"/>
              <a:t>Apprenticeship Programs and Industry Partnerships</a:t>
            </a:r>
          </a:p>
          <a:p>
            <a:r>
              <a:rPr lang="en-US" dirty="0"/>
              <a:t>Youth Options Unlimited, </a:t>
            </a:r>
            <a:r>
              <a:rPr lang="en-US" dirty="0" err="1"/>
              <a:t>ReadBoston</a:t>
            </a:r>
            <a:r>
              <a:rPr lang="en-US" dirty="0"/>
              <a:t>, </a:t>
            </a:r>
            <a:r>
              <a:rPr lang="en-US" dirty="0" err="1"/>
              <a:t>WriteBoston</a:t>
            </a:r>
            <a:r>
              <a:rPr lang="en-US" dirty="0"/>
              <a:t>, </a:t>
            </a:r>
          </a:p>
          <a:p>
            <a:r>
              <a:rPr lang="en-US" dirty="0"/>
              <a:t>Policy, Research and Evaluation</a:t>
            </a:r>
          </a:p>
          <a:p>
            <a:endParaRPr lang="en-US" dirty="0"/>
          </a:p>
        </p:txBody>
      </p:sp>
      <p:sp>
        <p:nvSpPr>
          <p:cNvPr id="3" name="Title 2"/>
          <p:cNvSpPr>
            <a:spLocks noGrp="1"/>
          </p:cNvSpPr>
          <p:nvPr>
            <p:ph type="title"/>
          </p:nvPr>
        </p:nvSpPr>
        <p:spPr/>
        <p:txBody>
          <a:bodyPr>
            <a:normAutofit fontScale="90000"/>
          </a:bodyPr>
          <a:lstStyle/>
          <a:p>
            <a:r>
              <a:rPr lang="en-US" dirty="0" smtClean="0"/>
              <a:t>Selected Programs</a:t>
            </a:r>
            <a:endParaRPr lang="en-US" dirty="0"/>
          </a:p>
        </p:txBody>
      </p:sp>
    </p:spTree>
    <p:extLst>
      <p:ext uri="{BB962C8B-B14F-4D97-AF65-F5344CB8AC3E}">
        <p14:creationId xmlns:p14="http://schemas.microsoft.com/office/powerpoint/2010/main" val="27950568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342903" y="2123837"/>
            <a:ext cx="6972297" cy="4429370"/>
          </a:xfrm>
        </p:spPr>
        <p:txBody>
          <a:bodyPr>
            <a:normAutofit/>
          </a:bodyPr>
          <a:lstStyle/>
          <a:p>
            <a:r>
              <a:rPr lang="en-US" dirty="0" smtClean="0"/>
              <a:t>OWD’s recent report on Boston’s workforce found:</a:t>
            </a:r>
            <a:br>
              <a:rPr lang="en-US" dirty="0" smtClean="0"/>
            </a:br>
            <a:endParaRPr lang="en-US" dirty="0" smtClean="0"/>
          </a:p>
          <a:p>
            <a:pPr lvl="1"/>
            <a:r>
              <a:rPr lang="en-US" dirty="0" smtClean="0"/>
              <a:t>Median </a:t>
            </a:r>
            <a:r>
              <a:rPr lang="en-US" dirty="0"/>
              <a:t>annual earnings of $35,277 for residents, unchanged in real terms since </a:t>
            </a:r>
            <a:r>
              <a:rPr lang="en-US" dirty="0" smtClean="0"/>
              <a:t>1990</a:t>
            </a:r>
          </a:p>
          <a:p>
            <a:pPr lvl="1"/>
            <a:r>
              <a:rPr lang="en-US" dirty="0" smtClean="0"/>
              <a:t>A </a:t>
            </a:r>
            <a:r>
              <a:rPr lang="en-US" dirty="0"/>
              <a:t>quarter of residents working full-time earn less than $35,000</a:t>
            </a:r>
          </a:p>
          <a:p>
            <a:endParaRPr lang="en-US" dirty="0" smtClean="0"/>
          </a:p>
        </p:txBody>
      </p:sp>
      <p:sp>
        <p:nvSpPr>
          <p:cNvPr id="2" name="Title 1"/>
          <p:cNvSpPr>
            <a:spLocks noGrp="1"/>
          </p:cNvSpPr>
          <p:nvPr>
            <p:ph type="title"/>
          </p:nvPr>
        </p:nvSpPr>
        <p:spPr/>
        <p:txBody>
          <a:bodyPr>
            <a:normAutofit fontScale="90000"/>
          </a:bodyPr>
          <a:lstStyle/>
          <a:p>
            <a:r>
              <a:rPr lang="en-US" dirty="0"/>
              <a:t>Boston’s Workforce</a:t>
            </a:r>
          </a:p>
        </p:txBody>
      </p:sp>
      <p:sp>
        <p:nvSpPr>
          <p:cNvPr id="5" name="Text Placeholder 4"/>
          <p:cNvSpPr>
            <a:spLocks noGrp="1"/>
          </p:cNvSpPr>
          <p:nvPr>
            <p:ph type="body" sz="quarter" idx="18"/>
          </p:nvPr>
        </p:nvSpPr>
        <p:spPr/>
        <p:txBody>
          <a:bodyPr/>
          <a:lstStyle/>
          <a:p>
            <a:r>
              <a:rPr lang="en-US" dirty="0"/>
              <a:t>An Assessment of Outcomes and Opportunities</a:t>
            </a:r>
          </a:p>
          <a:p>
            <a:endParaRPr lang="en-US" dirty="0"/>
          </a:p>
        </p:txBody>
      </p:sp>
      <p:pic>
        <p:nvPicPr>
          <p:cNvPr id="7" name="Picture 6"/>
          <p:cNvPicPr>
            <a:picLocks noChangeAspect="1"/>
          </p:cNvPicPr>
          <p:nvPr/>
        </p:nvPicPr>
        <p:blipFill>
          <a:blip r:embed="rId3"/>
          <a:stretch>
            <a:fillRect/>
          </a:stretch>
        </p:blipFill>
        <p:spPr>
          <a:xfrm>
            <a:off x="8016240" y="1344457"/>
            <a:ext cx="3866693" cy="5029200"/>
          </a:xfrm>
          <a:prstGeom prst="rect">
            <a:avLst/>
          </a:prstGeom>
        </p:spPr>
      </p:pic>
    </p:spTree>
    <p:extLst>
      <p:ext uri="{BB962C8B-B14F-4D97-AF65-F5344CB8AC3E}">
        <p14:creationId xmlns:p14="http://schemas.microsoft.com/office/powerpoint/2010/main" val="940248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446" y="1619794"/>
            <a:ext cx="6936377" cy="5029200"/>
          </a:xfrm>
        </p:spPr>
        <p:txBody>
          <a:bodyPr>
            <a:normAutofit/>
          </a:bodyPr>
          <a:lstStyle/>
          <a:p>
            <a:r>
              <a:rPr lang="en-US" sz="2400" dirty="0"/>
              <a:t>Unemployment is low overall, but substantial gaps by race and </a:t>
            </a:r>
            <a:r>
              <a:rPr lang="en-US" sz="2400" dirty="0" smtClean="0"/>
              <a:t>neighborhood</a:t>
            </a:r>
            <a:br>
              <a:rPr lang="en-US" sz="2400" dirty="0" smtClean="0"/>
            </a:br>
            <a:endParaRPr lang="en-US" sz="2400" dirty="0"/>
          </a:p>
          <a:p>
            <a:pPr lvl="1"/>
            <a:r>
              <a:rPr lang="en-US" sz="2000" dirty="0" smtClean="0"/>
              <a:t>The current citywide unemployment rate is 3.9%</a:t>
            </a:r>
            <a:endParaRPr lang="en-US" sz="2000" dirty="0"/>
          </a:p>
          <a:p>
            <a:pPr lvl="1"/>
            <a:r>
              <a:rPr lang="en-US" sz="2000" dirty="0" smtClean="0"/>
              <a:t>Most tracts in Roxbury, including the tracts that make up Dudley Square, have endured unemployment rates 1.5 to 3 times the citywide average over the past five years</a:t>
            </a:r>
          </a:p>
          <a:p>
            <a:pPr lvl="1"/>
            <a:r>
              <a:rPr lang="en-US" sz="2000" dirty="0" smtClean="0"/>
              <a:t>Black unemployment has averaged 1.7 times the citywide level, with Hispanic unemployment at a multiple of 1.4</a:t>
            </a:r>
            <a:endParaRPr lang="en-US" sz="2000" dirty="0"/>
          </a:p>
          <a:p>
            <a:endParaRPr lang="en-US" dirty="0"/>
          </a:p>
          <a:p>
            <a:endParaRPr lang="en-US" dirty="0" smtClean="0"/>
          </a:p>
          <a:p>
            <a:pPr lvl="1"/>
            <a:endParaRPr lang="en-US" dirty="0" smtClean="0"/>
          </a:p>
          <a:p>
            <a:endParaRPr lang="en-US"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6320" y="882732"/>
            <a:ext cx="4445995" cy="5753640"/>
          </a:xfrm>
          <a:prstGeom prst="rect">
            <a:avLst/>
          </a:prstGeom>
        </p:spPr>
      </p:pic>
    </p:spTree>
    <p:extLst>
      <p:ext uri="{BB962C8B-B14F-4D97-AF65-F5344CB8AC3E}">
        <p14:creationId xmlns:p14="http://schemas.microsoft.com/office/powerpoint/2010/main" val="23054777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588" y="1192176"/>
            <a:ext cx="5391332" cy="449943"/>
          </a:xfrm>
        </p:spPr>
        <p:txBody>
          <a:bodyPr>
            <a:normAutofit/>
          </a:bodyPr>
          <a:lstStyle/>
          <a:p>
            <a:pPr marL="0" indent="0">
              <a:buNone/>
            </a:pPr>
            <a:r>
              <a:rPr lang="en-US" dirty="0" smtClean="0"/>
              <a:t>Earnings are strongly related to education…</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686" y="1709354"/>
            <a:ext cx="7496629" cy="4960387"/>
          </a:xfrm>
          <a:prstGeom prst="rect">
            <a:avLst/>
          </a:prstGeom>
        </p:spPr>
      </p:pic>
    </p:spTree>
    <p:extLst>
      <p:ext uri="{BB962C8B-B14F-4D97-AF65-F5344CB8AC3E}">
        <p14:creationId xmlns:p14="http://schemas.microsoft.com/office/powerpoint/2010/main" val="37515597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4626" y="1759772"/>
            <a:ext cx="7982748" cy="4809569"/>
          </a:xfrm>
          <a:prstGeom prst="rect">
            <a:avLst/>
          </a:prstGeom>
        </p:spPr>
      </p:pic>
      <p:sp>
        <p:nvSpPr>
          <p:cNvPr id="5" name="Content Placeholder 2"/>
          <p:cNvSpPr txBox="1">
            <a:spLocks/>
          </p:cNvSpPr>
          <p:nvPr/>
        </p:nvSpPr>
        <p:spPr>
          <a:xfrm>
            <a:off x="318588" y="1208229"/>
            <a:ext cx="11233332" cy="449943"/>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spcAft>
                <a:spcPts val="400"/>
              </a:spcAft>
              <a:buClr>
                <a:srgbClr val="EE283B"/>
              </a:buClr>
              <a:buFont typeface="Wingdings" panose="05000000000000000000" pitchFamily="2" charset="2"/>
              <a:buChar char="§"/>
              <a:defRPr sz="2000" b="0" i="0" kern="1200" baseline="0">
                <a:solidFill>
                  <a:srgbClr val="292929"/>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But at every level of education, residents still lag behind non-residents.</a:t>
            </a:r>
          </a:p>
        </p:txBody>
      </p:sp>
    </p:spTree>
    <p:extLst>
      <p:ext uri="{BB962C8B-B14F-4D97-AF65-F5344CB8AC3E}">
        <p14:creationId xmlns:p14="http://schemas.microsoft.com/office/powerpoint/2010/main" val="39408343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Study area</a:t>
            </a:r>
            <a:endParaRPr lang="en-US" dirty="0"/>
          </a:p>
        </p:txBody>
      </p:sp>
      <p:sp>
        <p:nvSpPr>
          <p:cNvPr id="3" name="Text Placeholder 2"/>
          <p:cNvSpPr>
            <a:spLocks noGrp="1"/>
          </p:cNvSpPr>
          <p:nvPr>
            <p:ph type="body" sz="quarter" idx="18"/>
          </p:nvPr>
        </p:nvSpPr>
        <p:spPr/>
        <p:txBody>
          <a:bodyPr/>
          <a:lstStyle/>
          <a:p>
            <a:r>
              <a:rPr lang="en-US" dirty="0" smtClean="0"/>
              <a:t>   </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731" t="2216" r="1743" b="2841"/>
          <a:stretch/>
        </p:blipFill>
        <p:spPr>
          <a:xfrm>
            <a:off x="3990975" y="788670"/>
            <a:ext cx="8201024" cy="6069330"/>
          </a:xfrm>
          <a:prstGeom prst="rect">
            <a:avLst/>
          </a:prstGeom>
        </p:spPr>
      </p:pic>
    </p:spTree>
    <p:extLst>
      <p:ext uri="{BB962C8B-B14F-4D97-AF65-F5344CB8AC3E}">
        <p14:creationId xmlns:p14="http://schemas.microsoft.com/office/powerpoint/2010/main" val="9791554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031" y="1363916"/>
            <a:ext cx="11035938" cy="1423852"/>
          </a:xfrm>
        </p:spPr>
        <p:txBody>
          <a:bodyPr>
            <a:normAutofit/>
          </a:bodyPr>
          <a:lstStyle/>
          <a:p>
            <a:pPr marL="0" indent="0">
              <a:buNone/>
            </a:pPr>
            <a:r>
              <a:rPr lang="en-US" dirty="0" smtClean="0"/>
              <a:t>Dudley Square and Roxbury residents have lower levels of educational attainment compared to the citywide average.</a:t>
            </a:r>
          </a:p>
          <a:p>
            <a:pPr marL="0" indent="0">
              <a:buNone/>
            </a:pPr>
            <a:r>
              <a:rPr lang="en-US" dirty="0" smtClean="0"/>
              <a:t>But Dudley Square residents’ earnings lag even further behind – the Dudley median is $9,292, compared to $22,370 for Roxbury and roughly $35,000 for the city as a whole.</a:t>
            </a:r>
            <a:endParaRPr lang="en-US" dirty="0"/>
          </a:p>
          <a:p>
            <a:pPr marL="0" indent="0">
              <a:buNone/>
            </a:pPr>
            <a:endParaRPr 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2365218233"/>
              </p:ext>
            </p:extLst>
          </p:nvPr>
        </p:nvGraphicFramePr>
        <p:xfrm>
          <a:off x="1047205" y="2996772"/>
          <a:ext cx="10006150" cy="3259674"/>
        </p:xfrm>
        <a:graphic>
          <a:graphicData uri="http://schemas.openxmlformats.org/drawingml/2006/table">
            <a:tbl>
              <a:tblPr firstRow="1" firstCol="1" bandRow="1">
                <a:tableStyleId>{5C22544A-7EE6-4342-B048-85BDC9FD1C3A}</a:tableStyleId>
              </a:tblPr>
              <a:tblGrid>
                <a:gridCol w="4455273"/>
                <a:gridCol w="2350666"/>
                <a:gridCol w="1344419"/>
                <a:gridCol w="1855792"/>
              </a:tblGrid>
              <a:tr h="543279">
                <a:tc>
                  <a:txBody>
                    <a:bodyPr/>
                    <a:lstStyle/>
                    <a:p>
                      <a:pPr marL="0" marR="0">
                        <a:lnSpc>
                          <a:spcPct val="106000"/>
                        </a:lnSpc>
                        <a:spcBef>
                          <a:spcPts val="0"/>
                        </a:spcBef>
                        <a:spcAft>
                          <a:spcPts val="0"/>
                        </a:spcAft>
                      </a:pPr>
                      <a:r>
                        <a:rPr lang="en-US" sz="2400" dirty="0">
                          <a:effectLst/>
                        </a:rPr>
                        <a:t>Educational Attainment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6000"/>
                        </a:lnSpc>
                        <a:spcBef>
                          <a:spcPts val="0"/>
                        </a:spcBef>
                        <a:spcAft>
                          <a:spcPts val="0"/>
                        </a:spcAft>
                      </a:pPr>
                      <a:r>
                        <a:rPr lang="en-US" sz="2400" dirty="0">
                          <a:effectLst/>
                        </a:rPr>
                        <a:t> Dudley Square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6000"/>
                        </a:lnSpc>
                        <a:spcBef>
                          <a:spcPts val="0"/>
                        </a:spcBef>
                        <a:spcAft>
                          <a:spcPts val="0"/>
                        </a:spcAft>
                      </a:pPr>
                      <a:r>
                        <a:rPr lang="en-US" sz="2400">
                          <a:effectLst/>
                        </a:rPr>
                        <a:t> Roxbury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6000"/>
                        </a:lnSpc>
                        <a:spcBef>
                          <a:spcPts val="0"/>
                        </a:spcBef>
                        <a:spcAft>
                          <a:spcPts val="0"/>
                        </a:spcAft>
                      </a:pPr>
                      <a:r>
                        <a:rPr lang="en-US" sz="2400">
                          <a:effectLst/>
                        </a:rPr>
                        <a:t> Boston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543279">
                <a:tc>
                  <a:txBody>
                    <a:bodyPr/>
                    <a:lstStyle/>
                    <a:p>
                      <a:pPr marL="0" marR="0">
                        <a:lnSpc>
                          <a:spcPct val="106000"/>
                        </a:lnSpc>
                        <a:spcBef>
                          <a:spcPts val="0"/>
                        </a:spcBef>
                        <a:spcAft>
                          <a:spcPts val="0"/>
                        </a:spcAft>
                      </a:pPr>
                      <a:r>
                        <a:rPr lang="en-US" sz="2400">
                          <a:effectLst/>
                        </a:rPr>
                        <a:t>Less than high school</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6000"/>
                        </a:lnSpc>
                        <a:spcBef>
                          <a:spcPts val="0"/>
                        </a:spcBef>
                        <a:spcAft>
                          <a:spcPts val="0"/>
                        </a:spcAft>
                      </a:pPr>
                      <a:r>
                        <a:rPr lang="en-US" sz="2400" dirty="0">
                          <a:effectLst/>
                        </a:rPr>
                        <a:t>22.9%</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6000"/>
                        </a:lnSpc>
                        <a:spcBef>
                          <a:spcPts val="0"/>
                        </a:spcBef>
                        <a:spcAft>
                          <a:spcPts val="0"/>
                        </a:spcAft>
                      </a:pPr>
                      <a:r>
                        <a:rPr lang="en-US" sz="2400">
                          <a:effectLst/>
                        </a:rPr>
                        <a:t>24.5%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6000"/>
                        </a:lnSpc>
                        <a:spcBef>
                          <a:spcPts val="0"/>
                        </a:spcBef>
                        <a:spcAft>
                          <a:spcPts val="0"/>
                        </a:spcAft>
                      </a:pPr>
                      <a:r>
                        <a:rPr lang="en-US" sz="2400">
                          <a:effectLst/>
                        </a:rPr>
                        <a:t>15.0%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543279">
                <a:tc>
                  <a:txBody>
                    <a:bodyPr/>
                    <a:lstStyle/>
                    <a:p>
                      <a:pPr marL="0" marR="0">
                        <a:lnSpc>
                          <a:spcPct val="106000"/>
                        </a:lnSpc>
                        <a:spcBef>
                          <a:spcPts val="0"/>
                        </a:spcBef>
                        <a:spcAft>
                          <a:spcPts val="0"/>
                        </a:spcAft>
                      </a:pPr>
                      <a:r>
                        <a:rPr lang="en-US" sz="2400">
                          <a:effectLst/>
                        </a:rPr>
                        <a:t>High School or GED</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6000"/>
                        </a:lnSpc>
                        <a:spcBef>
                          <a:spcPts val="0"/>
                        </a:spcBef>
                        <a:spcAft>
                          <a:spcPts val="0"/>
                        </a:spcAft>
                      </a:pPr>
                      <a:r>
                        <a:rPr lang="en-US" sz="2400">
                          <a:effectLst/>
                        </a:rPr>
                        <a:t>26.7%</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6000"/>
                        </a:lnSpc>
                        <a:spcBef>
                          <a:spcPts val="0"/>
                        </a:spcBef>
                        <a:spcAft>
                          <a:spcPts val="0"/>
                        </a:spcAft>
                      </a:pPr>
                      <a:r>
                        <a:rPr lang="en-US" sz="2400">
                          <a:effectLst/>
                        </a:rPr>
                        <a:t>30.3%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6000"/>
                        </a:lnSpc>
                        <a:spcBef>
                          <a:spcPts val="0"/>
                        </a:spcBef>
                        <a:spcAft>
                          <a:spcPts val="0"/>
                        </a:spcAft>
                      </a:pPr>
                      <a:r>
                        <a:rPr lang="en-US" sz="2400">
                          <a:effectLst/>
                        </a:rPr>
                        <a:t>22.0%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543279">
                <a:tc>
                  <a:txBody>
                    <a:bodyPr/>
                    <a:lstStyle/>
                    <a:p>
                      <a:pPr marL="0" marR="0">
                        <a:lnSpc>
                          <a:spcPct val="106000"/>
                        </a:lnSpc>
                        <a:spcBef>
                          <a:spcPts val="0"/>
                        </a:spcBef>
                        <a:spcAft>
                          <a:spcPts val="0"/>
                        </a:spcAft>
                      </a:pPr>
                      <a:r>
                        <a:rPr lang="en-US" sz="2400" dirty="0">
                          <a:effectLst/>
                        </a:rPr>
                        <a:t>Some College/Associate's Degree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6000"/>
                        </a:lnSpc>
                        <a:spcBef>
                          <a:spcPts val="0"/>
                        </a:spcBef>
                        <a:spcAft>
                          <a:spcPts val="0"/>
                        </a:spcAft>
                      </a:pPr>
                      <a:r>
                        <a:rPr lang="en-US" sz="2400">
                          <a:effectLst/>
                        </a:rPr>
                        <a:t>26.9%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6000"/>
                        </a:lnSpc>
                        <a:spcBef>
                          <a:spcPts val="0"/>
                        </a:spcBef>
                        <a:spcAft>
                          <a:spcPts val="0"/>
                        </a:spcAft>
                      </a:pPr>
                      <a:r>
                        <a:rPr lang="en-US" sz="2400">
                          <a:effectLst/>
                        </a:rPr>
                        <a:t>24.8%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6000"/>
                        </a:lnSpc>
                        <a:spcBef>
                          <a:spcPts val="0"/>
                        </a:spcBef>
                        <a:spcAft>
                          <a:spcPts val="0"/>
                        </a:spcAft>
                      </a:pPr>
                      <a:r>
                        <a:rPr lang="en-US" sz="2400">
                          <a:effectLst/>
                        </a:rPr>
                        <a:t>18.3%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543279">
                <a:tc>
                  <a:txBody>
                    <a:bodyPr/>
                    <a:lstStyle/>
                    <a:p>
                      <a:pPr marL="0" marR="0">
                        <a:lnSpc>
                          <a:spcPct val="106000"/>
                        </a:lnSpc>
                        <a:spcBef>
                          <a:spcPts val="0"/>
                        </a:spcBef>
                        <a:spcAft>
                          <a:spcPts val="0"/>
                        </a:spcAft>
                      </a:pPr>
                      <a:r>
                        <a:rPr lang="en-US" sz="2400">
                          <a:effectLst/>
                        </a:rPr>
                        <a:t>Bachelor's Degree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6000"/>
                        </a:lnSpc>
                        <a:spcBef>
                          <a:spcPts val="0"/>
                        </a:spcBef>
                        <a:spcAft>
                          <a:spcPts val="0"/>
                        </a:spcAft>
                      </a:pPr>
                      <a:r>
                        <a:rPr lang="en-US" sz="2400">
                          <a:effectLst/>
                        </a:rPr>
                        <a:t>14.1%</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6000"/>
                        </a:lnSpc>
                        <a:spcBef>
                          <a:spcPts val="0"/>
                        </a:spcBef>
                        <a:spcAft>
                          <a:spcPts val="0"/>
                        </a:spcAft>
                      </a:pPr>
                      <a:r>
                        <a:rPr lang="en-US" sz="2400">
                          <a:effectLst/>
                        </a:rPr>
                        <a:t>12.8%</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6000"/>
                        </a:lnSpc>
                        <a:spcBef>
                          <a:spcPts val="0"/>
                        </a:spcBef>
                        <a:spcAft>
                          <a:spcPts val="0"/>
                        </a:spcAft>
                      </a:pPr>
                      <a:r>
                        <a:rPr lang="en-US" sz="2400">
                          <a:effectLst/>
                        </a:rPr>
                        <a:t>24.5%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543279">
                <a:tc>
                  <a:txBody>
                    <a:bodyPr/>
                    <a:lstStyle/>
                    <a:p>
                      <a:pPr marL="0" marR="0">
                        <a:lnSpc>
                          <a:spcPct val="106000"/>
                        </a:lnSpc>
                        <a:spcBef>
                          <a:spcPts val="0"/>
                        </a:spcBef>
                        <a:spcAft>
                          <a:spcPts val="0"/>
                        </a:spcAft>
                      </a:pPr>
                      <a:r>
                        <a:rPr lang="en-US" sz="2400">
                          <a:effectLst/>
                        </a:rPr>
                        <a:t>Advanced Degree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6000"/>
                        </a:lnSpc>
                        <a:spcBef>
                          <a:spcPts val="0"/>
                        </a:spcBef>
                        <a:spcAft>
                          <a:spcPts val="0"/>
                        </a:spcAft>
                      </a:pPr>
                      <a:r>
                        <a:rPr lang="en-US" sz="2400">
                          <a:effectLst/>
                        </a:rPr>
                        <a:t>9.3%</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6000"/>
                        </a:lnSpc>
                        <a:spcBef>
                          <a:spcPts val="0"/>
                        </a:spcBef>
                        <a:spcAft>
                          <a:spcPts val="0"/>
                        </a:spcAft>
                      </a:pPr>
                      <a:r>
                        <a:rPr lang="en-US" sz="2400">
                          <a:effectLst/>
                        </a:rPr>
                        <a:t>7.5%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6000"/>
                        </a:lnSpc>
                        <a:spcBef>
                          <a:spcPts val="0"/>
                        </a:spcBef>
                        <a:spcAft>
                          <a:spcPts val="0"/>
                        </a:spcAft>
                      </a:pPr>
                      <a:r>
                        <a:rPr lang="en-US" sz="2400" dirty="0">
                          <a:effectLst/>
                        </a:rPr>
                        <a:t>20.1%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bl>
          </a:graphicData>
        </a:graphic>
      </p:graphicFrame>
    </p:spTree>
    <p:extLst>
      <p:ext uri="{BB962C8B-B14F-4D97-AF65-F5344CB8AC3E}">
        <p14:creationId xmlns:p14="http://schemas.microsoft.com/office/powerpoint/2010/main" val="30664283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1" y="1221125"/>
            <a:ext cx="10535243" cy="541478"/>
          </a:xfrm>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Strategies to Support Boston’s Labor Market and Residents’ Needs</a:t>
            </a:r>
            <a:br>
              <a:rPr lang="en-US" dirty="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342901" y="2102253"/>
            <a:ext cx="10535243" cy="3424787"/>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OWD’s strategy/policy principles address Boston’s widening wage and skill gaps for low-wage and low-skilled workers, and the need to develop a talent pipeline</a:t>
            </a:r>
            <a:r>
              <a:rPr lang="en-US" dirty="0" smtClean="0">
                <a:latin typeface="Open Sans" panose="020B0606030504020204" pitchFamily="34" charset="0"/>
                <a:ea typeface="Open Sans" panose="020B0606030504020204" pitchFamily="34" charset="0"/>
                <a:cs typeface="Open Sans" panose="020B0606030504020204" pitchFamily="34" charset="0"/>
              </a:rPr>
              <a:t>.</a:t>
            </a:r>
            <a:br>
              <a:rPr lang="en-US" dirty="0" smtClean="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a:p>
            <a:pPr lvl="1"/>
            <a:r>
              <a:rPr lang="en-US" dirty="0" smtClean="0">
                <a:latin typeface="Open Sans" panose="020B0606030504020204" pitchFamily="34" charset="0"/>
                <a:ea typeface="Open Sans" panose="020B0606030504020204" pitchFamily="34" charset="0"/>
                <a:cs typeface="Open Sans" panose="020B0606030504020204" pitchFamily="34" charset="0"/>
              </a:rPr>
              <a:t>Investment </a:t>
            </a:r>
            <a:r>
              <a:rPr lang="en-US" dirty="0">
                <a:latin typeface="Open Sans" panose="020B0606030504020204" pitchFamily="34" charset="0"/>
                <a:ea typeface="Open Sans" panose="020B0606030504020204" pitchFamily="34" charset="0"/>
                <a:cs typeface="Open Sans" panose="020B0606030504020204" pitchFamily="34" charset="0"/>
              </a:rPr>
              <a:t>in programs that place individuals on a continuum of quality education, training, workforce development, and economic security</a:t>
            </a:r>
            <a:r>
              <a:rPr lang="en-US" dirty="0" smtClean="0">
                <a:latin typeface="Open Sans" panose="020B0606030504020204" pitchFamily="34" charset="0"/>
                <a:ea typeface="Open Sans" panose="020B0606030504020204" pitchFamily="34" charset="0"/>
                <a:cs typeface="Open Sans" panose="020B0606030504020204" pitchFamily="34" charset="0"/>
              </a:rPr>
              <a:t>.</a:t>
            </a:r>
          </a:p>
          <a:p>
            <a:pPr lvl="1"/>
            <a:r>
              <a:rPr lang="en-US" dirty="0" smtClean="0">
                <a:latin typeface="Open Sans" panose="020B0606030504020204" pitchFamily="34" charset="0"/>
                <a:ea typeface="Open Sans" panose="020B0606030504020204" pitchFamily="34" charset="0"/>
                <a:cs typeface="Open Sans" panose="020B0606030504020204" pitchFamily="34" charset="0"/>
              </a:rPr>
              <a:t>Use of career “pathways” that provide a direct connection between training and jobs.</a:t>
            </a:r>
          </a:p>
          <a:p>
            <a:pPr lvl="1"/>
            <a:r>
              <a:rPr lang="en-US" dirty="0" smtClean="0">
                <a:latin typeface="Open Sans" panose="020B0606030504020204" pitchFamily="34" charset="0"/>
                <a:ea typeface="Open Sans" panose="020B0606030504020204" pitchFamily="34" charset="0"/>
                <a:cs typeface="Open Sans" panose="020B0606030504020204" pitchFamily="34" charset="0"/>
              </a:rPr>
              <a:t>Support of work-based training.</a:t>
            </a:r>
          </a:p>
          <a:p>
            <a:pPr lvl="1"/>
            <a:r>
              <a:rPr lang="en-US" dirty="0" smtClean="0">
                <a:latin typeface="Open Sans" panose="020B0606030504020204" pitchFamily="34" charset="0"/>
                <a:ea typeface="Open Sans" panose="020B0606030504020204" pitchFamily="34" charset="0"/>
                <a:cs typeface="Open Sans" panose="020B0606030504020204" pitchFamily="34" charset="0"/>
              </a:rPr>
              <a:t>The inclusion of bridge programs designed to accelerate credentials and skill building.</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85287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Strategies (continued</a:t>
            </a:r>
            <a:r>
              <a:rPr lang="en-US" dirty="0" smtClean="0">
                <a:latin typeface="Open Sans" panose="020B0606030504020204" pitchFamily="34" charset="0"/>
                <a:ea typeface="Open Sans" panose="020B0606030504020204" pitchFamily="34" charset="0"/>
                <a:cs typeface="Open Sans" panose="020B0606030504020204" pitchFamily="34" charset="0"/>
              </a:rPr>
              <a:t>)</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342901" y="1452013"/>
            <a:ext cx="8854887" cy="5101191"/>
          </a:xfrm>
        </p:spPr>
        <p:txBody>
          <a:bodyPr>
            <a:normAutofit/>
          </a:bodyPr>
          <a:lstStyle/>
          <a:p>
            <a:endParaRPr lang="en-US" dirty="0" smtClean="0">
              <a:latin typeface="Open Sans" panose="020B0606030504020204" pitchFamily="34" charset="0"/>
              <a:ea typeface="Open Sans" panose="020B0606030504020204" pitchFamily="34" charset="0"/>
              <a:cs typeface="Open Sans" panose="020B0606030504020204" pitchFamily="34" charset="0"/>
            </a:endParaRPr>
          </a:p>
          <a:p>
            <a:r>
              <a:rPr lang="en-US" dirty="0" smtClean="0">
                <a:latin typeface="Open Sans" panose="020B0606030504020204" pitchFamily="34" charset="0"/>
                <a:ea typeface="Open Sans" panose="020B0606030504020204" pitchFamily="34" charset="0"/>
                <a:cs typeface="Open Sans" panose="020B0606030504020204" pitchFamily="34" charset="0"/>
              </a:rPr>
              <a:t>High levels of coordination of wrap-around support services which address a wide range of individual and family needs.</a:t>
            </a:r>
          </a:p>
          <a:p>
            <a:r>
              <a:rPr lang="en-US" dirty="0" smtClean="0">
                <a:latin typeface="Open Sans" panose="020B0606030504020204" pitchFamily="34" charset="0"/>
                <a:ea typeface="Open Sans" panose="020B0606030504020204" pitchFamily="34" charset="0"/>
                <a:cs typeface="Open Sans" panose="020B0606030504020204" pitchFamily="34" charset="0"/>
              </a:rPr>
              <a:t>Investment in comprehensive assessment processes.</a:t>
            </a:r>
          </a:p>
          <a:p>
            <a:r>
              <a:rPr lang="en-US" dirty="0" smtClean="0">
                <a:latin typeface="Open Sans" panose="020B0606030504020204" pitchFamily="34" charset="0"/>
                <a:ea typeface="Open Sans" panose="020B0606030504020204" pitchFamily="34" charset="0"/>
                <a:cs typeface="Open Sans" panose="020B0606030504020204" pitchFamily="34" charset="0"/>
              </a:rPr>
              <a:t>Encourage partnerships and collaborations so as to eliminate gaps in the continuum of services.</a:t>
            </a:r>
          </a:p>
          <a:p>
            <a:pPr>
              <a:tabLst>
                <a:tab pos="10521950" algn="l"/>
              </a:tabLst>
            </a:pPr>
            <a:r>
              <a:rPr lang="en-US" dirty="0" smtClean="0">
                <a:latin typeface="Open Sans" panose="020B0606030504020204" pitchFamily="34" charset="0"/>
                <a:ea typeface="Open Sans" panose="020B0606030504020204" pitchFamily="34" charset="0"/>
                <a:cs typeface="Open Sans" panose="020B0606030504020204" pitchFamily="34" charset="0"/>
              </a:rPr>
              <a:t>Give preference to programs that integrate employment, education, and economic security services.</a:t>
            </a:r>
          </a:p>
          <a:p>
            <a:r>
              <a:rPr lang="en-US" dirty="0" smtClean="0">
                <a:latin typeface="Open Sans" panose="020B0606030504020204" pitchFamily="34" charset="0"/>
                <a:ea typeface="Open Sans" panose="020B0606030504020204" pitchFamily="34" charset="0"/>
                <a:cs typeface="Open Sans" panose="020B0606030504020204" pitchFamily="34" charset="0"/>
              </a:rPr>
              <a:t>Continued investment in the Adult Literacy Initiative.</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388298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p:cNvSpPr/>
          <p:nvPr/>
        </p:nvSpPr>
        <p:spPr>
          <a:xfrm>
            <a:off x="9396969" y="3224166"/>
            <a:ext cx="1789834" cy="173636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462" dirty="0"/>
              <a:t>Employers</a:t>
            </a:r>
          </a:p>
        </p:txBody>
      </p:sp>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8481" y="2910879"/>
            <a:ext cx="561337" cy="1048948"/>
          </a:xfrm>
          <a:prstGeom prst="rect">
            <a:avLst/>
          </a:prstGeom>
        </p:spPr>
      </p:pic>
      <p:sp>
        <p:nvSpPr>
          <p:cNvPr id="61" name="TextBox 60"/>
          <p:cNvSpPr txBox="1"/>
          <p:nvPr/>
        </p:nvSpPr>
        <p:spPr>
          <a:xfrm>
            <a:off x="6385203" y="327766"/>
            <a:ext cx="2595575" cy="151766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462" dirty="0"/>
              <a:t>Partnership</a:t>
            </a:r>
          </a:p>
          <a:p>
            <a:pPr marL="232171" indent="-232171">
              <a:buFont typeface="Wingdings" panose="05000000000000000000" pitchFamily="2" charset="2"/>
              <a:buChar char="§"/>
            </a:pPr>
            <a:r>
              <a:rPr lang="en-US" sz="975" dirty="0"/>
              <a:t>Employers</a:t>
            </a:r>
          </a:p>
          <a:p>
            <a:pPr marL="232171" indent="-232171">
              <a:buFont typeface="Wingdings" panose="05000000000000000000" pitchFamily="2" charset="2"/>
              <a:buChar char="§"/>
            </a:pPr>
            <a:r>
              <a:rPr lang="en-US" sz="975" dirty="0"/>
              <a:t>State, City</a:t>
            </a:r>
          </a:p>
          <a:p>
            <a:pPr marL="232171" indent="-232171">
              <a:buFont typeface="Wingdings" panose="05000000000000000000" pitchFamily="2" charset="2"/>
              <a:buChar char="§"/>
            </a:pPr>
            <a:r>
              <a:rPr lang="en-US" sz="975" dirty="0"/>
              <a:t>Funders</a:t>
            </a:r>
          </a:p>
          <a:p>
            <a:pPr marL="232171" indent="-232171">
              <a:buFont typeface="Wingdings" panose="05000000000000000000" pitchFamily="2" charset="2"/>
              <a:buChar char="§"/>
            </a:pPr>
            <a:r>
              <a:rPr lang="en-US" sz="975" dirty="0"/>
              <a:t>One-stop Career Centers</a:t>
            </a:r>
          </a:p>
          <a:p>
            <a:pPr marL="232171" indent="-232171">
              <a:buFont typeface="Wingdings" panose="05000000000000000000" pitchFamily="2" charset="2"/>
              <a:buChar char="§"/>
            </a:pPr>
            <a:r>
              <a:rPr lang="en-US" sz="975" dirty="0"/>
              <a:t>Community Colleges</a:t>
            </a:r>
          </a:p>
          <a:p>
            <a:pPr marL="232171" indent="-232171">
              <a:buFont typeface="Wingdings" panose="05000000000000000000" pitchFamily="2" charset="2"/>
              <a:buChar char="§"/>
            </a:pPr>
            <a:r>
              <a:rPr lang="en-US" sz="975" dirty="0"/>
              <a:t>Community-Based Organizations</a:t>
            </a:r>
          </a:p>
          <a:p>
            <a:pPr marL="232171" indent="-232171">
              <a:buFont typeface="Wingdings" panose="05000000000000000000" pitchFamily="2" charset="2"/>
              <a:buChar char="§"/>
            </a:pPr>
            <a:r>
              <a:rPr lang="en-US" sz="975" dirty="0"/>
              <a:t>Universities</a:t>
            </a:r>
          </a:p>
          <a:p>
            <a:pPr marL="232171" indent="-232171">
              <a:buFont typeface="Wingdings" panose="05000000000000000000" pitchFamily="2" charset="2"/>
              <a:buChar char="§"/>
            </a:pPr>
            <a:r>
              <a:rPr lang="en-US" sz="975" dirty="0"/>
              <a:t>High Schools</a:t>
            </a:r>
          </a:p>
        </p:txBody>
      </p:sp>
      <p:cxnSp>
        <p:nvCxnSpPr>
          <p:cNvPr id="90" name="Straight Connector 89"/>
          <p:cNvCxnSpPr>
            <a:stCxn id="4" idx="3"/>
            <a:endCxn id="6" idx="1"/>
          </p:cNvCxnSpPr>
          <p:nvPr/>
        </p:nvCxnSpPr>
        <p:spPr>
          <a:xfrm>
            <a:off x="3074930" y="3588323"/>
            <a:ext cx="131632" cy="5628"/>
          </a:xfrm>
          <a:prstGeom prst="line">
            <a:avLst/>
          </a:prstGeom>
        </p:spPr>
        <p:style>
          <a:lnRef idx="1">
            <a:schemeClr val="accent1"/>
          </a:lnRef>
          <a:fillRef idx="0">
            <a:schemeClr val="accent1"/>
          </a:fillRef>
          <a:effectRef idx="0">
            <a:schemeClr val="accent1"/>
          </a:effectRef>
          <a:fontRef idx="minor">
            <a:schemeClr val="tx1"/>
          </a:fontRef>
        </p:style>
      </p:cxnSp>
      <p:sp>
        <p:nvSpPr>
          <p:cNvPr id="94" name="Curved Up Arrow 93"/>
          <p:cNvSpPr/>
          <p:nvPr/>
        </p:nvSpPr>
        <p:spPr>
          <a:xfrm>
            <a:off x="5616763" y="5270420"/>
            <a:ext cx="4365786" cy="555111"/>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37" b="1" dirty="0">
                <a:solidFill>
                  <a:schemeClr val="tx1"/>
                </a:solidFill>
              </a:rPr>
              <a:t>Skilled Workforce</a:t>
            </a:r>
          </a:p>
        </p:txBody>
      </p:sp>
      <p:sp>
        <p:nvSpPr>
          <p:cNvPr id="96" name="Curved Down Arrow 95"/>
          <p:cNvSpPr/>
          <p:nvPr/>
        </p:nvSpPr>
        <p:spPr>
          <a:xfrm flipH="1">
            <a:off x="5566471" y="2303428"/>
            <a:ext cx="4363634" cy="596611"/>
          </a:xfrm>
          <a:prstGeom prst="curved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37" b="1" dirty="0">
                <a:solidFill>
                  <a:schemeClr val="tx1"/>
                </a:solidFill>
              </a:rPr>
              <a:t>Workforce Needs</a:t>
            </a:r>
          </a:p>
        </p:txBody>
      </p:sp>
      <p:sp>
        <p:nvSpPr>
          <p:cNvPr id="129" name="TextBox 128"/>
          <p:cNvSpPr txBox="1"/>
          <p:nvPr/>
        </p:nvSpPr>
        <p:spPr>
          <a:xfrm>
            <a:off x="2382885" y="1845556"/>
            <a:ext cx="1959998" cy="692497"/>
          </a:xfrm>
          <a:prstGeom prst="rect">
            <a:avLst/>
          </a:prstGeom>
          <a:noFill/>
        </p:spPr>
        <p:txBody>
          <a:bodyPr wrap="square" rtlCol="0">
            <a:spAutoFit/>
          </a:bodyPr>
          <a:lstStyle/>
          <a:p>
            <a:pPr algn="ctr"/>
            <a:r>
              <a:rPr lang="en-US" sz="1300" b="1" dirty="0"/>
              <a:t>Career Pathway System: Talent Development and Management</a:t>
            </a:r>
          </a:p>
        </p:txBody>
      </p:sp>
      <p:sp>
        <p:nvSpPr>
          <p:cNvPr id="130" name="TextBox 129"/>
          <p:cNvSpPr txBox="1"/>
          <p:nvPr/>
        </p:nvSpPr>
        <p:spPr>
          <a:xfrm>
            <a:off x="9849985" y="1944236"/>
            <a:ext cx="1173524" cy="492443"/>
          </a:xfrm>
          <a:prstGeom prst="rect">
            <a:avLst/>
          </a:prstGeom>
          <a:noFill/>
        </p:spPr>
        <p:txBody>
          <a:bodyPr wrap="square" rtlCol="0">
            <a:spAutoFit/>
          </a:bodyPr>
          <a:lstStyle/>
          <a:p>
            <a:pPr algn="ctr"/>
            <a:r>
              <a:rPr lang="en-US" sz="1300" b="1" dirty="0"/>
              <a:t>Industry Sector</a:t>
            </a:r>
          </a:p>
        </p:txBody>
      </p:sp>
      <p:sp>
        <p:nvSpPr>
          <p:cNvPr id="149" name="TextBox 148"/>
          <p:cNvSpPr txBox="1"/>
          <p:nvPr/>
        </p:nvSpPr>
        <p:spPr>
          <a:xfrm>
            <a:off x="3609555" y="860434"/>
            <a:ext cx="2528976" cy="242374"/>
          </a:xfrm>
          <a:prstGeom prst="rect">
            <a:avLst/>
          </a:prstGeom>
          <a:noFill/>
        </p:spPr>
        <p:txBody>
          <a:bodyPr wrap="square" rtlCol="0">
            <a:spAutoFit/>
          </a:bodyPr>
          <a:lstStyle/>
          <a:p>
            <a:r>
              <a:rPr lang="en-US" sz="975" dirty="0"/>
              <a:t>Creates and implements career pathway </a:t>
            </a:r>
          </a:p>
        </p:txBody>
      </p:sp>
      <p:sp>
        <p:nvSpPr>
          <p:cNvPr id="160" name="Pentagon 159"/>
          <p:cNvSpPr/>
          <p:nvPr/>
        </p:nvSpPr>
        <p:spPr>
          <a:xfrm>
            <a:off x="2028046" y="6163262"/>
            <a:ext cx="8995463" cy="19490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b="1" dirty="0"/>
              <a:t>Intensive Case Management </a:t>
            </a:r>
            <a:r>
              <a:rPr lang="en-US" sz="975" b="1" dirty="0" smtClean="0"/>
              <a:t>Services, including Income Maximization </a:t>
            </a:r>
            <a:endParaRPr lang="en-US" sz="975" b="1" dirty="0"/>
          </a:p>
        </p:txBody>
      </p:sp>
      <p:cxnSp>
        <p:nvCxnSpPr>
          <p:cNvPr id="162" name="Elbow Connector 161"/>
          <p:cNvCxnSpPr>
            <a:stCxn id="6" idx="3"/>
            <a:endCxn id="7" idx="1"/>
          </p:cNvCxnSpPr>
          <p:nvPr/>
        </p:nvCxnSpPr>
        <p:spPr>
          <a:xfrm flipV="1">
            <a:off x="4253447" y="2863609"/>
            <a:ext cx="159581" cy="73034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64" name="Elbow Connector 163"/>
          <p:cNvCxnSpPr>
            <a:stCxn id="6" idx="3"/>
            <a:endCxn id="9" idx="1"/>
          </p:cNvCxnSpPr>
          <p:nvPr/>
        </p:nvCxnSpPr>
        <p:spPr>
          <a:xfrm>
            <a:off x="4253447" y="3593952"/>
            <a:ext cx="155847" cy="16883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66" name="Elbow Connector 165"/>
          <p:cNvCxnSpPr>
            <a:stCxn id="6" idx="3"/>
            <a:endCxn id="8" idx="1"/>
          </p:cNvCxnSpPr>
          <p:nvPr/>
        </p:nvCxnSpPr>
        <p:spPr>
          <a:xfrm>
            <a:off x="4253447" y="3593951"/>
            <a:ext cx="159581" cy="863532"/>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92" name="Up Arrow 191"/>
          <p:cNvSpPr/>
          <p:nvPr/>
        </p:nvSpPr>
        <p:spPr>
          <a:xfrm>
            <a:off x="2175127" y="5822186"/>
            <a:ext cx="225291" cy="2273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a:p>
        </p:txBody>
      </p:sp>
      <p:sp>
        <p:nvSpPr>
          <p:cNvPr id="193" name="Up Arrow 192"/>
          <p:cNvSpPr/>
          <p:nvPr/>
        </p:nvSpPr>
        <p:spPr>
          <a:xfrm>
            <a:off x="5000579" y="5831403"/>
            <a:ext cx="225291" cy="2273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a:p>
        </p:txBody>
      </p:sp>
      <p:sp>
        <p:nvSpPr>
          <p:cNvPr id="194" name="Up Arrow 193"/>
          <p:cNvSpPr/>
          <p:nvPr/>
        </p:nvSpPr>
        <p:spPr>
          <a:xfrm>
            <a:off x="3587853" y="5831403"/>
            <a:ext cx="225291" cy="2273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a:p>
        </p:txBody>
      </p:sp>
      <p:sp>
        <p:nvSpPr>
          <p:cNvPr id="199" name="TextBox 198"/>
          <p:cNvSpPr txBox="1"/>
          <p:nvPr/>
        </p:nvSpPr>
        <p:spPr>
          <a:xfrm>
            <a:off x="288378" y="885043"/>
            <a:ext cx="2278159" cy="1077218"/>
          </a:xfrm>
          <a:prstGeom prst="rect">
            <a:avLst/>
          </a:prstGeom>
          <a:noFill/>
        </p:spPr>
        <p:txBody>
          <a:bodyPr wrap="square" rtlCol="0">
            <a:spAutoFit/>
          </a:bodyPr>
          <a:lstStyle/>
          <a:p>
            <a:r>
              <a:rPr lang="en-US" sz="16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Economic Opportunity/Career </a:t>
            </a:r>
            <a:r>
              <a:rPr lang="en-US" sz="1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Pathways Continuum</a:t>
            </a:r>
          </a:p>
        </p:txBody>
      </p:sp>
      <p:sp>
        <p:nvSpPr>
          <p:cNvPr id="4" name="Pentagon 3"/>
          <p:cNvSpPr/>
          <p:nvPr/>
        </p:nvSpPr>
        <p:spPr>
          <a:xfrm>
            <a:off x="2028047" y="3267504"/>
            <a:ext cx="1046884" cy="641639"/>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75" b="1" dirty="0"/>
              <a:t>High School Diploma/Hi-Set</a:t>
            </a:r>
          </a:p>
        </p:txBody>
      </p:sp>
      <p:sp>
        <p:nvSpPr>
          <p:cNvPr id="5" name="Pentagon 4"/>
          <p:cNvSpPr/>
          <p:nvPr/>
        </p:nvSpPr>
        <p:spPr>
          <a:xfrm>
            <a:off x="2690792" y="4218707"/>
            <a:ext cx="1046884" cy="641639"/>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75" b="1" dirty="0"/>
              <a:t>Adult Basic Education</a:t>
            </a:r>
          </a:p>
        </p:txBody>
      </p:sp>
      <p:sp>
        <p:nvSpPr>
          <p:cNvPr id="6" name="Pentagon 5"/>
          <p:cNvSpPr/>
          <p:nvPr/>
        </p:nvSpPr>
        <p:spPr>
          <a:xfrm>
            <a:off x="3206562" y="3273132"/>
            <a:ext cx="1046884" cy="641639"/>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75" b="1" dirty="0"/>
              <a:t>Bridge Programs</a:t>
            </a:r>
          </a:p>
        </p:txBody>
      </p:sp>
      <p:sp>
        <p:nvSpPr>
          <p:cNvPr id="7" name="Pentagon 6"/>
          <p:cNvSpPr/>
          <p:nvPr/>
        </p:nvSpPr>
        <p:spPr>
          <a:xfrm>
            <a:off x="4413027" y="2542790"/>
            <a:ext cx="1046884" cy="641639"/>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75" b="1" dirty="0"/>
              <a:t>Occupational Training</a:t>
            </a:r>
          </a:p>
          <a:p>
            <a:pPr algn="ctr"/>
            <a:r>
              <a:rPr lang="en-US" sz="975" b="1" i="1" dirty="0"/>
              <a:t>(certificate)</a:t>
            </a:r>
          </a:p>
        </p:txBody>
      </p:sp>
      <p:sp>
        <p:nvSpPr>
          <p:cNvPr id="8" name="Pentagon 7"/>
          <p:cNvSpPr/>
          <p:nvPr/>
        </p:nvSpPr>
        <p:spPr>
          <a:xfrm>
            <a:off x="4413027" y="4136664"/>
            <a:ext cx="1046884" cy="641639"/>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75" b="1" dirty="0"/>
              <a:t>Community College </a:t>
            </a:r>
            <a:r>
              <a:rPr lang="en-US" sz="975" b="1" i="1" dirty="0"/>
              <a:t>(degree or certificate)</a:t>
            </a:r>
          </a:p>
        </p:txBody>
      </p:sp>
      <p:sp>
        <p:nvSpPr>
          <p:cNvPr id="9" name="Pentagon 8"/>
          <p:cNvSpPr/>
          <p:nvPr/>
        </p:nvSpPr>
        <p:spPr>
          <a:xfrm>
            <a:off x="4409294" y="4961453"/>
            <a:ext cx="1054353" cy="641639"/>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90" b="1" dirty="0"/>
              <a:t>Apprenticeship Program</a:t>
            </a:r>
          </a:p>
          <a:p>
            <a:pPr algn="ctr"/>
            <a:r>
              <a:rPr lang="en-US" sz="934" b="1" i="1" dirty="0"/>
              <a:t>(certificate)</a:t>
            </a:r>
          </a:p>
        </p:txBody>
      </p:sp>
      <p:sp>
        <p:nvSpPr>
          <p:cNvPr id="10" name="Pentagon 9"/>
          <p:cNvSpPr/>
          <p:nvPr/>
        </p:nvSpPr>
        <p:spPr>
          <a:xfrm>
            <a:off x="4413027" y="3361486"/>
            <a:ext cx="1046884" cy="641639"/>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75" b="1" dirty="0"/>
              <a:t>University </a:t>
            </a:r>
            <a:r>
              <a:rPr lang="en-US" sz="975" b="1" i="1" dirty="0"/>
              <a:t>(degree)</a:t>
            </a:r>
          </a:p>
        </p:txBody>
      </p:sp>
      <p:cxnSp>
        <p:nvCxnSpPr>
          <p:cNvPr id="25" name="Elbow Connector 24"/>
          <p:cNvCxnSpPr>
            <a:stCxn id="4" idx="2"/>
            <a:endCxn id="5" idx="1"/>
          </p:cNvCxnSpPr>
          <p:nvPr/>
        </p:nvCxnSpPr>
        <p:spPr>
          <a:xfrm rot="16200000" flipH="1">
            <a:off x="2225745" y="4074478"/>
            <a:ext cx="630383" cy="29971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8" idx="2"/>
            <a:endCxn id="9" idx="0"/>
          </p:cNvCxnSpPr>
          <p:nvPr/>
        </p:nvCxnSpPr>
        <p:spPr>
          <a:xfrm>
            <a:off x="4776060" y="4778302"/>
            <a:ext cx="1" cy="183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 name="Elbow Connector 167"/>
          <p:cNvCxnSpPr>
            <a:stCxn id="6" idx="3"/>
            <a:endCxn id="10" idx="1"/>
          </p:cNvCxnSpPr>
          <p:nvPr/>
        </p:nvCxnSpPr>
        <p:spPr>
          <a:xfrm>
            <a:off x="4253447" y="3593951"/>
            <a:ext cx="159581" cy="8835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96" name="Straight Connector 195"/>
          <p:cNvCxnSpPr>
            <a:stCxn id="7" idx="2"/>
            <a:endCxn id="10" idx="0"/>
          </p:cNvCxnSpPr>
          <p:nvPr/>
        </p:nvCxnSpPr>
        <p:spPr>
          <a:xfrm>
            <a:off x="4776059" y="3184429"/>
            <a:ext cx="0" cy="1770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 name="Straight Connector 197"/>
          <p:cNvCxnSpPr>
            <a:stCxn id="10" idx="2"/>
            <a:endCxn id="8" idx="0"/>
          </p:cNvCxnSpPr>
          <p:nvPr/>
        </p:nvCxnSpPr>
        <p:spPr>
          <a:xfrm>
            <a:off x="4776059" y="4003125"/>
            <a:ext cx="0" cy="133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p:cNvCxnSpPr>
            <a:stCxn id="5" idx="3"/>
            <a:endCxn id="6" idx="3"/>
          </p:cNvCxnSpPr>
          <p:nvPr/>
        </p:nvCxnSpPr>
        <p:spPr>
          <a:xfrm flipV="1">
            <a:off x="3737676" y="3593951"/>
            <a:ext cx="515770" cy="945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5" idx="3"/>
          </p:cNvCxnSpPr>
          <p:nvPr/>
        </p:nvCxnSpPr>
        <p:spPr>
          <a:xfrm>
            <a:off x="3737677" y="4539525"/>
            <a:ext cx="583469"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632983" y="3815783"/>
            <a:ext cx="2347795" cy="1468351"/>
          </a:xfrm>
          <a:prstGeom prst="rect">
            <a:avLst/>
          </a:prstGeom>
          <a:noFill/>
        </p:spPr>
        <p:txBody>
          <a:bodyPr wrap="square" rtlCol="0">
            <a:spAutoFit/>
          </a:bodyPr>
          <a:lstStyle/>
          <a:p>
            <a:pPr algn="ctr"/>
            <a:r>
              <a:rPr lang="en-US" sz="894" b="1" i="1" dirty="0"/>
              <a:t>Selected Outcomes**</a:t>
            </a:r>
          </a:p>
          <a:p>
            <a:pPr marL="278604" indent="-278604">
              <a:buFont typeface="Wingdings" panose="05000000000000000000" pitchFamily="2" charset="2"/>
              <a:buChar char="§"/>
            </a:pPr>
            <a:r>
              <a:rPr lang="en-US" sz="894" i="1" dirty="0"/>
              <a:t>Attainment of HS diploma/Hi-Set</a:t>
            </a:r>
          </a:p>
          <a:p>
            <a:pPr marL="278604" indent="-278604">
              <a:buFont typeface="Wingdings" panose="05000000000000000000" pitchFamily="2" charset="2"/>
              <a:buChar char="§"/>
            </a:pPr>
            <a:r>
              <a:rPr lang="en-US" sz="894" i="1" dirty="0"/>
              <a:t>Placement into post-secondary education</a:t>
            </a:r>
          </a:p>
          <a:p>
            <a:pPr marL="278604" indent="-278604">
              <a:buFont typeface="Wingdings" panose="05000000000000000000" pitchFamily="2" charset="2"/>
              <a:buChar char="§"/>
            </a:pPr>
            <a:r>
              <a:rPr lang="en-US" sz="894" i="1" dirty="0"/>
              <a:t>Attainment of industry recognized credentials</a:t>
            </a:r>
          </a:p>
          <a:p>
            <a:pPr marL="278604" indent="-278604">
              <a:buFont typeface="Wingdings" panose="05000000000000000000" pitchFamily="2" charset="2"/>
              <a:buChar char="§"/>
            </a:pPr>
            <a:r>
              <a:rPr lang="en-US" sz="894" i="1" dirty="0"/>
              <a:t>Attainment of post-secondary degrees</a:t>
            </a:r>
          </a:p>
          <a:p>
            <a:pPr marL="278604" indent="-278604">
              <a:buFont typeface="Wingdings" panose="05000000000000000000" pitchFamily="2" charset="2"/>
              <a:buChar char="§"/>
            </a:pPr>
            <a:r>
              <a:rPr lang="en-US" sz="894" i="1" dirty="0"/>
              <a:t>Placement and retention into jobs</a:t>
            </a:r>
          </a:p>
          <a:p>
            <a:pPr marL="278604" indent="-278604">
              <a:buFont typeface="Wingdings" panose="05000000000000000000" pitchFamily="2" charset="2"/>
              <a:buChar char="§"/>
            </a:pPr>
            <a:r>
              <a:rPr lang="en-US" sz="894" i="1" dirty="0"/>
              <a:t>Increased income from access to cash-equivalent benefits</a:t>
            </a:r>
          </a:p>
        </p:txBody>
      </p:sp>
      <p:sp>
        <p:nvSpPr>
          <p:cNvPr id="18" name="TextBox 17"/>
          <p:cNvSpPr txBox="1"/>
          <p:nvPr/>
        </p:nvSpPr>
        <p:spPr>
          <a:xfrm rot="16200000">
            <a:off x="9179666" y="4415092"/>
            <a:ext cx="434606" cy="4597822"/>
          </a:xfrm>
          <a:prstGeom prst="rect">
            <a:avLst/>
          </a:prstGeom>
          <a:noFill/>
        </p:spPr>
        <p:txBody>
          <a:bodyPr vert="eaVert" wrap="square" rtlCol="0" anchor="t" anchorCtr="0">
            <a:spAutoFit/>
          </a:bodyPr>
          <a:lstStyle/>
          <a:p>
            <a:r>
              <a:rPr lang="en-US" sz="812" i="1" dirty="0"/>
              <a:t>Developed by JCS. References: http://www.dol.gov/NationalDialogue/ColoradoCareerPathwaysGuide.pdf &amp; http://www1.nyc.gov/assets/careerpathways/downloads/pdf/career-pathways-full-report.pdf </a:t>
            </a:r>
          </a:p>
        </p:txBody>
      </p:sp>
      <p:sp>
        <p:nvSpPr>
          <p:cNvPr id="11" name="TextBox 10"/>
          <p:cNvSpPr txBox="1"/>
          <p:nvPr/>
        </p:nvSpPr>
        <p:spPr>
          <a:xfrm>
            <a:off x="7050534" y="6415167"/>
            <a:ext cx="4822505" cy="217304"/>
          </a:xfrm>
          <a:prstGeom prst="rect">
            <a:avLst/>
          </a:prstGeom>
          <a:noFill/>
        </p:spPr>
        <p:txBody>
          <a:bodyPr wrap="square" rtlCol="0">
            <a:spAutoFit/>
          </a:bodyPr>
          <a:lstStyle/>
          <a:p>
            <a:r>
              <a:rPr lang="en-US" sz="812" i="1" dirty="0"/>
              <a:t>**Includes some examples of outcomes. The list is non-exhaustive. </a:t>
            </a:r>
          </a:p>
        </p:txBody>
      </p:sp>
      <p:sp>
        <p:nvSpPr>
          <p:cNvPr id="37" name="Up Arrow 36"/>
          <p:cNvSpPr/>
          <p:nvPr/>
        </p:nvSpPr>
        <p:spPr>
          <a:xfrm>
            <a:off x="6413305" y="5829776"/>
            <a:ext cx="225291" cy="2273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a:p>
        </p:txBody>
      </p:sp>
      <p:sp>
        <p:nvSpPr>
          <p:cNvPr id="38" name="Up Arrow 37"/>
          <p:cNvSpPr/>
          <p:nvPr/>
        </p:nvSpPr>
        <p:spPr>
          <a:xfrm>
            <a:off x="10023021" y="5822186"/>
            <a:ext cx="225291" cy="2273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a:p>
        </p:txBody>
      </p:sp>
      <p:sp>
        <p:nvSpPr>
          <p:cNvPr id="40" name="Up Arrow 39"/>
          <p:cNvSpPr/>
          <p:nvPr/>
        </p:nvSpPr>
        <p:spPr>
          <a:xfrm>
            <a:off x="8085528" y="5850001"/>
            <a:ext cx="225291" cy="2273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a:p>
        </p:txBody>
      </p:sp>
      <p:cxnSp>
        <p:nvCxnSpPr>
          <p:cNvPr id="13" name="Elbow Connector 12"/>
          <p:cNvCxnSpPr>
            <a:stCxn id="61" idx="1"/>
            <a:endCxn id="129" idx="0"/>
          </p:cNvCxnSpPr>
          <p:nvPr/>
        </p:nvCxnSpPr>
        <p:spPr>
          <a:xfrm rot="10800000" flipV="1">
            <a:off x="3362884" y="1086596"/>
            <a:ext cx="3022318" cy="758959"/>
          </a:xfrm>
          <a:prstGeom prst="bentConnector2">
            <a:avLst/>
          </a:prstGeom>
        </p:spPr>
        <p:style>
          <a:lnRef idx="1">
            <a:schemeClr val="accent3"/>
          </a:lnRef>
          <a:fillRef idx="0">
            <a:schemeClr val="accent3"/>
          </a:fillRef>
          <a:effectRef idx="0">
            <a:schemeClr val="accent3"/>
          </a:effectRef>
          <a:fontRef idx="minor">
            <a:schemeClr val="tx1"/>
          </a:fontRef>
        </p:style>
      </p:cxnSp>
      <p:cxnSp>
        <p:nvCxnSpPr>
          <p:cNvPr id="15" name="Straight Arrow Connector 14"/>
          <p:cNvCxnSpPr>
            <a:stCxn id="129" idx="2"/>
          </p:cNvCxnSpPr>
          <p:nvPr/>
        </p:nvCxnSpPr>
        <p:spPr>
          <a:xfrm>
            <a:off x="3362884" y="2538052"/>
            <a:ext cx="0" cy="22820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9787417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Recent </a:t>
            </a:r>
            <a:r>
              <a:rPr lang="en-US" dirty="0" smtClean="0"/>
              <a:t>Accomplishments</a:t>
            </a:r>
            <a:endParaRPr lang="en-US" dirty="0"/>
          </a:p>
        </p:txBody>
      </p:sp>
      <p:sp>
        <p:nvSpPr>
          <p:cNvPr id="3" name="Content Placeholder 2"/>
          <p:cNvSpPr>
            <a:spLocks noGrp="1"/>
          </p:cNvSpPr>
          <p:nvPr>
            <p:ph idx="1"/>
          </p:nvPr>
        </p:nvSpPr>
        <p:spPr>
          <a:xfrm>
            <a:off x="342901" y="1452013"/>
            <a:ext cx="10374405" cy="5101191"/>
          </a:xfrm>
        </p:spPr>
        <p:txBody>
          <a:bodyPr>
            <a:normAutofit fontScale="55000" lnSpcReduction="20000"/>
          </a:bodyPr>
          <a:lstStyle/>
          <a:p>
            <a:pPr marL="0" indent="0" algn="ctr">
              <a:buNone/>
            </a:pPr>
            <a:endParaRPr lang="en-US" dirty="0" smtClean="0"/>
          </a:p>
          <a:p>
            <a:pPr>
              <a:lnSpc>
                <a:spcPct val="120000"/>
              </a:lnSpc>
            </a:pPr>
            <a:r>
              <a:rPr lang="en-US" sz="4200" dirty="0" smtClean="0"/>
              <a:t>Launched </a:t>
            </a:r>
            <a:r>
              <a:rPr lang="en-US" sz="4200" dirty="0"/>
              <a:t>Mayor Walsh's Tuition Free Community College Initiative for BPS graduates</a:t>
            </a:r>
          </a:p>
          <a:p>
            <a:pPr>
              <a:lnSpc>
                <a:spcPct val="120000"/>
              </a:lnSpc>
            </a:pPr>
            <a:r>
              <a:rPr lang="en-US" sz="4200" dirty="0"/>
              <a:t>Launched the Boston's Greater Boston Apprenticeship Initiative ($3MM USDOL, $12.3MM from leveraged partners/Trades, and $800k from city and partner funds) with 400 new apprenticeship slots with career advancing jobs in the construction and hotel &amp; hospitality industries</a:t>
            </a:r>
          </a:p>
          <a:p>
            <a:pPr>
              <a:lnSpc>
                <a:spcPct val="120000"/>
              </a:lnSpc>
            </a:pPr>
            <a:r>
              <a:rPr lang="en-US" sz="4200" dirty="0" smtClean="0"/>
              <a:t>Distributed </a:t>
            </a:r>
            <a:r>
              <a:rPr lang="en-US" sz="4200" dirty="0"/>
              <a:t>over $5 million to 69 organizations, with a goal of placing 900 Boston residents into jobs, enrolling 300 in post-secondary education/training, assisting 185 obtain high school diploma/</a:t>
            </a:r>
            <a:r>
              <a:rPr lang="en-US" sz="4200" dirty="0" err="1"/>
              <a:t>HiSET</a:t>
            </a:r>
            <a:r>
              <a:rPr lang="en-US" sz="4200" dirty="0"/>
              <a:t>, and assisting 500 seniors and persons with disabilities experience an increase in income</a:t>
            </a:r>
            <a:r>
              <a:rPr lang="en-US" sz="4200" dirty="0" smtClean="0"/>
              <a:t>.</a:t>
            </a:r>
            <a:endParaRPr lang="en-US" sz="4200" dirty="0"/>
          </a:p>
        </p:txBody>
      </p:sp>
    </p:spTree>
    <p:extLst>
      <p:ext uri="{BB962C8B-B14F-4D97-AF65-F5344CB8AC3E}">
        <p14:creationId xmlns:p14="http://schemas.microsoft.com/office/powerpoint/2010/main" val="24781170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Recent </a:t>
            </a:r>
            <a:r>
              <a:rPr lang="en-US" dirty="0" smtClean="0"/>
              <a:t>Accomplishments</a:t>
            </a:r>
            <a:endParaRPr lang="en-US" dirty="0"/>
          </a:p>
        </p:txBody>
      </p:sp>
      <p:sp>
        <p:nvSpPr>
          <p:cNvPr id="3" name="Content Placeholder 2"/>
          <p:cNvSpPr>
            <a:spLocks noGrp="1"/>
          </p:cNvSpPr>
          <p:nvPr>
            <p:ph idx="1"/>
          </p:nvPr>
        </p:nvSpPr>
        <p:spPr>
          <a:xfrm>
            <a:off x="342902" y="1452013"/>
            <a:ext cx="9392770" cy="5101191"/>
          </a:xfrm>
        </p:spPr>
        <p:txBody>
          <a:bodyPr>
            <a:normAutofit/>
          </a:bodyPr>
          <a:lstStyle/>
          <a:p>
            <a:endParaRPr lang="en-US" dirty="0"/>
          </a:p>
          <a:p>
            <a:r>
              <a:rPr lang="en-US" dirty="0" smtClean="0"/>
              <a:t>Distributed </a:t>
            </a:r>
            <a:r>
              <a:rPr lang="en-US" dirty="0"/>
              <a:t>$2.7 million to 37 non-profits addressing youth employment and young adult education, placing youth into 477 jobs and providing 95 BPS high school </a:t>
            </a:r>
            <a:r>
              <a:rPr lang="en-US" dirty="0" smtClean="0"/>
              <a:t>diplomas</a:t>
            </a:r>
            <a:br>
              <a:rPr lang="en-US" dirty="0" smtClean="0"/>
            </a:br>
            <a:endParaRPr lang="en-US" dirty="0"/>
          </a:p>
          <a:p>
            <a:r>
              <a:rPr lang="en-US" dirty="0"/>
              <a:t>Provided free tax preparation in 8 languages from 35 city-wide sites to 12,482 residents, yielding $24,517 in total refunds and providing savings of $2.5 million to residents which would otherwise have been spent on tax preparers; Provided 3,496 Financial Check Ups (FCU) and credit building support at 8 of these tax </a:t>
            </a:r>
            <a:r>
              <a:rPr lang="en-US" dirty="0" smtClean="0"/>
              <a:t>sites</a:t>
            </a:r>
            <a:br>
              <a:rPr lang="en-US" dirty="0" smtClean="0"/>
            </a:br>
            <a:endParaRPr lang="en-US" dirty="0"/>
          </a:p>
          <a:p>
            <a:r>
              <a:rPr lang="en-US" dirty="0"/>
              <a:t>Compiled 5 research reports, including 3 randomized control studies on OWD's program and policy interventions, 1 Boston Labor Assessment with the BRA Research Division, and 1 report on Boston's best practices to support low-wage workers</a:t>
            </a:r>
          </a:p>
        </p:txBody>
      </p:sp>
    </p:spTree>
    <p:extLst>
      <p:ext uri="{BB962C8B-B14F-4D97-AF65-F5344CB8AC3E}">
        <p14:creationId xmlns:p14="http://schemas.microsoft.com/office/powerpoint/2010/main" val="11318066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Study area context</a:t>
            </a:r>
            <a:endParaRPr lang="en-US" dirty="0"/>
          </a:p>
        </p:txBody>
      </p:sp>
      <p:sp>
        <p:nvSpPr>
          <p:cNvPr id="3" name="Text Placeholder 2"/>
          <p:cNvSpPr>
            <a:spLocks noGrp="1"/>
          </p:cNvSpPr>
          <p:nvPr>
            <p:ph type="body" sz="quarter" idx="18"/>
          </p:nvPr>
        </p:nvSpPr>
        <p:spPr/>
        <p:txBody>
          <a:bodyPr/>
          <a:lstStyle/>
          <a:p>
            <a:r>
              <a:rPr lang="en-US" dirty="0" smtClean="0"/>
              <a:t>Roxbury Map with Study Area</a:t>
            </a:r>
            <a:endParaRPr lang="en-US" dirty="0"/>
          </a:p>
        </p:txBody>
      </p:sp>
      <p:pic>
        <p:nvPicPr>
          <p:cNvPr id="5" name="Picture 2" descr="T:\CommunityPlanning\CP Initiatives &amp; Studies\PLAN\PLAN Dudley Square\Maps\PLAN DudSq Rox - dev parcels LEGEND.jpg"/>
          <p:cNvPicPr>
            <a:picLocks noChangeAspect="1" noChangeArrowheads="1"/>
          </p:cNvPicPr>
          <p:nvPr/>
        </p:nvPicPr>
        <p:blipFill>
          <a:blip r:embed="rId3" cstate="print"/>
          <a:srcRect l="17920" t="16583" r="19925" b="17251"/>
          <a:stretch>
            <a:fillRect/>
          </a:stretch>
        </p:blipFill>
        <p:spPr bwMode="auto">
          <a:xfrm>
            <a:off x="4815409" y="4449016"/>
            <a:ext cx="3017313" cy="2408984"/>
          </a:xfrm>
          <a:prstGeom prst="rect">
            <a:avLst/>
          </a:prstGeom>
          <a:noFill/>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933"/>
          <a:stretch/>
        </p:blipFill>
        <p:spPr>
          <a:xfrm>
            <a:off x="7832722" y="658369"/>
            <a:ext cx="4219069" cy="6269536"/>
          </a:xfrm>
          <a:prstGeom prst="rect">
            <a:avLst/>
          </a:prstGeom>
        </p:spPr>
      </p:pic>
    </p:spTree>
    <p:extLst>
      <p:ext uri="{BB962C8B-B14F-4D97-AF65-F5344CB8AC3E}">
        <p14:creationId xmlns:p14="http://schemas.microsoft.com/office/powerpoint/2010/main" val="108517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Study goals</a:t>
            </a:r>
            <a:endParaRPr lang="en-US" dirty="0"/>
          </a:p>
        </p:txBody>
      </p:sp>
      <p:sp>
        <p:nvSpPr>
          <p:cNvPr id="5" name="Content Placeholder 4"/>
          <p:cNvSpPr>
            <a:spLocks noGrp="1"/>
          </p:cNvSpPr>
          <p:nvPr>
            <p:ph sz="half" idx="2"/>
          </p:nvPr>
        </p:nvSpPr>
        <p:spPr>
          <a:xfrm>
            <a:off x="342902" y="1606065"/>
            <a:ext cx="4838697" cy="4419607"/>
          </a:xfrm>
        </p:spPr>
        <p:txBody>
          <a:bodyPr/>
          <a:lstStyle/>
          <a:p>
            <a:r>
              <a:rPr lang="en-US" sz="1800" b="1" dirty="0" smtClean="0">
                <a:solidFill>
                  <a:srgbClr val="EE283B"/>
                </a:solidFill>
              </a:rPr>
              <a:t>PROVIDE</a:t>
            </a:r>
            <a:r>
              <a:rPr lang="en-US" sz="1800" dirty="0" smtClean="0">
                <a:solidFill>
                  <a:schemeClr val="bg2">
                    <a:lumMod val="50000"/>
                  </a:schemeClr>
                </a:solidFill>
              </a:rPr>
              <a:t> an inclusive community engagement process that is </a:t>
            </a:r>
            <a:r>
              <a:rPr lang="en-US" sz="1800" b="1" dirty="0" smtClean="0">
                <a:solidFill>
                  <a:schemeClr val="bg2">
                    <a:lumMod val="50000"/>
                  </a:schemeClr>
                </a:solidFill>
              </a:rPr>
              <a:t>responsive</a:t>
            </a:r>
            <a:r>
              <a:rPr lang="en-US" sz="1800" dirty="0" smtClean="0">
                <a:solidFill>
                  <a:schemeClr val="bg2">
                    <a:lumMod val="50000"/>
                  </a:schemeClr>
                </a:solidFill>
              </a:rPr>
              <a:t> to existing </a:t>
            </a:r>
            <a:r>
              <a:rPr lang="en-US" sz="1800" b="1" dirty="0" smtClean="0">
                <a:solidFill>
                  <a:schemeClr val="bg2">
                    <a:lumMod val="50000"/>
                  </a:schemeClr>
                </a:solidFill>
              </a:rPr>
              <a:t>challenges</a:t>
            </a:r>
            <a:r>
              <a:rPr lang="en-US" sz="1800" dirty="0" smtClean="0">
                <a:solidFill>
                  <a:schemeClr val="bg2">
                    <a:lumMod val="50000"/>
                  </a:schemeClr>
                </a:solidFill>
              </a:rPr>
              <a:t> and </a:t>
            </a:r>
            <a:r>
              <a:rPr lang="en-US" sz="1800" b="1" dirty="0" smtClean="0">
                <a:solidFill>
                  <a:schemeClr val="bg2">
                    <a:lumMod val="50000"/>
                  </a:schemeClr>
                </a:solidFill>
              </a:rPr>
              <a:t>opportunities</a:t>
            </a:r>
            <a:r>
              <a:rPr lang="en-US" sz="1800" dirty="0" smtClean="0">
                <a:solidFill>
                  <a:schemeClr val="bg2">
                    <a:lumMod val="50000"/>
                  </a:schemeClr>
                </a:solidFill>
              </a:rPr>
              <a:t>.</a:t>
            </a:r>
          </a:p>
          <a:p>
            <a:r>
              <a:rPr lang="en-US" sz="1800" b="1" dirty="0" smtClean="0">
                <a:solidFill>
                  <a:srgbClr val="EE283B"/>
                </a:solidFill>
              </a:rPr>
              <a:t>REASSESS</a:t>
            </a:r>
            <a:r>
              <a:rPr lang="en-US" sz="1800" b="1" dirty="0" smtClean="0">
                <a:solidFill>
                  <a:schemeClr val="bg2">
                    <a:lumMod val="50000"/>
                  </a:schemeClr>
                </a:solidFill>
              </a:rPr>
              <a:t> </a:t>
            </a:r>
            <a:r>
              <a:rPr lang="en-US" sz="1800" dirty="0" smtClean="0">
                <a:solidFill>
                  <a:schemeClr val="bg2">
                    <a:lumMod val="50000"/>
                  </a:schemeClr>
                </a:solidFill>
              </a:rPr>
              <a:t>the vision for Dudley Square that was originally outlined in the </a:t>
            </a:r>
            <a:r>
              <a:rPr lang="en-US" sz="1800" b="1" dirty="0" smtClean="0">
                <a:solidFill>
                  <a:schemeClr val="bg2">
                    <a:lumMod val="50000"/>
                  </a:schemeClr>
                </a:solidFill>
              </a:rPr>
              <a:t>Roxbury Strategic Master Plan</a:t>
            </a:r>
            <a:r>
              <a:rPr lang="en-US" sz="1800" dirty="0" smtClean="0">
                <a:solidFill>
                  <a:schemeClr val="bg2">
                    <a:lumMod val="50000"/>
                  </a:schemeClr>
                </a:solidFill>
              </a:rPr>
              <a:t> and </a:t>
            </a:r>
            <a:r>
              <a:rPr lang="en-US" sz="1800" b="1" dirty="0" smtClean="0">
                <a:solidFill>
                  <a:schemeClr val="bg2">
                    <a:lumMod val="50000"/>
                  </a:schemeClr>
                </a:solidFill>
              </a:rPr>
              <a:t>Dudley Vision</a:t>
            </a:r>
            <a:r>
              <a:rPr lang="en-US" sz="1800" dirty="0" smtClean="0">
                <a:solidFill>
                  <a:schemeClr val="bg2">
                    <a:lumMod val="50000"/>
                  </a:schemeClr>
                </a:solidFill>
              </a:rPr>
              <a:t>.</a:t>
            </a:r>
          </a:p>
          <a:p>
            <a:r>
              <a:rPr lang="en-US" sz="1800" b="1" dirty="0" smtClean="0">
                <a:solidFill>
                  <a:srgbClr val="EE283B"/>
                </a:solidFill>
              </a:rPr>
              <a:t>ESTABLISH</a:t>
            </a:r>
            <a:r>
              <a:rPr lang="en-US" sz="1800" b="1" dirty="0" smtClean="0">
                <a:solidFill>
                  <a:schemeClr val="bg2">
                    <a:lumMod val="50000"/>
                  </a:schemeClr>
                </a:solidFill>
              </a:rPr>
              <a:t> </a:t>
            </a:r>
            <a:r>
              <a:rPr lang="en-US" sz="1800" dirty="0" smtClean="0">
                <a:solidFill>
                  <a:schemeClr val="bg2">
                    <a:lumMod val="50000"/>
                  </a:schemeClr>
                </a:solidFill>
              </a:rPr>
              <a:t>an </a:t>
            </a:r>
            <a:r>
              <a:rPr lang="en-US" sz="1800" b="1" dirty="0" smtClean="0">
                <a:solidFill>
                  <a:schemeClr val="bg2">
                    <a:lumMod val="50000"/>
                  </a:schemeClr>
                </a:solidFill>
              </a:rPr>
              <a:t>implementation plan </a:t>
            </a:r>
            <a:r>
              <a:rPr lang="en-US" sz="1800" dirty="0" smtClean="0">
                <a:solidFill>
                  <a:schemeClr val="bg2">
                    <a:lumMod val="50000"/>
                  </a:schemeClr>
                </a:solidFill>
              </a:rPr>
              <a:t>for </a:t>
            </a:r>
            <a:r>
              <a:rPr lang="en-US" sz="1800" b="1" dirty="0" smtClean="0">
                <a:solidFill>
                  <a:schemeClr val="bg2">
                    <a:lumMod val="50000"/>
                  </a:schemeClr>
                </a:solidFill>
              </a:rPr>
              <a:t>publicly</a:t>
            </a:r>
            <a:r>
              <a:rPr lang="en-US" sz="1800" dirty="0" smtClean="0">
                <a:solidFill>
                  <a:schemeClr val="bg2">
                    <a:lumMod val="50000"/>
                  </a:schemeClr>
                </a:solidFill>
              </a:rPr>
              <a:t> </a:t>
            </a:r>
            <a:r>
              <a:rPr lang="en-US" sz="1800" b="1" dirty="0" smtClean="0">
                <a:solidFill>
                  <a:schemeClr val="bg2">
                    <a:lumMod val="50000"/>
                  </a:schemeClr>
                </a:solidFill>
              </a:rPr>
              <a:t>and privately owned vacant </a:t>
            </a:r>
            <a:r>
              <a:rPr lang="en-US" sz="1800" dirty="0" smtClean="0">
                <a:solidFill>
                  <a:schemeClr val="bg2">
                    <a:lumMod val="50000"/>
                  </a:schemeClr>
                </a:solidFill>
              </a:rPr>
              <a:t>parcels.</a:t>
            </a:r>
          </a:p>
          <a:p>
            <a:endParaRPr lang="en-US" dirty="0"/>
          </a:p>
        </p:txBody>
      </p:sp>
      <p:pic>
        <p:nvPicPr>
          <p:cNvPr id="6" name="Picture 5"/>
          <p:cNvPicPr>
            <a:picLocks noChangeAspect="1"/>
          </p:cNvPicPr>
          <p:nvPr/>
        </p:nvPicPr>
        <p:blipFill rotWithShape="1">
          <a:blip r:embed="rId3"/>
          <a:srcRect l="23118" r="2813" b="4516"/>
          <a:stretch/>
        </p:blipFill>
        <p:spPr>
          <a:xfrm>
            <a:off x="5655524" y="1614681"/>
            <a:ext cx="6365025" cy="3839575"/>
          </a:xfrm>
          <a:prstGeom prst="rect">
            <a:avLst/>
          </a:prstGeom>
        </p:spPr>
      </p:pic>
    </p:spTree>
    <p:extLst>
      <p:ext uri="{BB962C8B-B14F-4D97-AF65-F5344CB8AC3E}">
        <p14:creationId xmlns:p14="http://schemas.microsoft.com/office/powerpoint/2010/main" val="29025542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PLAN Calendar</a:t>
            </a:r>
            <a:endParaRPr lang="en-US" dirty="0"/>
          </a:p>
        </p:txBody>
      </p:sp>
      <p:sp>
        <p:nvSpPr>
          <p:cNvPr id="4" name="Text Placeholder 5"/>
          <p:cNvSpPr txBox="1">
            <a:spLocks/>
          </p:cNvSpPr>
          <p:nvPr/>
        </p:nvSpPr>
        <p:spPr>
          <a:xfrm>
            <a:off x="762000" y="2033955"/>
            <a:ext cx="4398723" cy="5095875"/>
          </a:xfrm>
          <a:prstGeom prst="rect">
            <a:avLst/>
          </a:prstGeom>
        </p:spPr>
        <p:txBody>
          <a:bodyPr vert="horz" lIns="91440" tIns="45720" rIns="91440" bIns="45720" rtlCol="0">
            <a:noAutofit/>
          </a:bodyPr>
          <a:lstStyle/>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r>
              <a:rPr kumimoji="0" lang="en-US" sz="1800" b="1" i="0" u="none" kern="1200" cap="none" spc="0" normalizeH="0" baseline="0" noProof="0" dirty="0" smtClean="0">
                <a:ln>
                  <a:noFill/>
                </a:ln>
                <a:solidFill>
                  <a:schemeClr val="tx1">
                    <a:lumMod val="60000"/>
                    <a:lumOff val="40000"/>
                  </a:schemeClr>
                </a:solidFill>
                <a:effectLst/>
                <a:uLnTx/>
                <a:uFillTx/>
                <a:latin typeface="Open Sans" pitchFamily="34" charset="0"/>
                <a:ea typeface="Open Sans" pitchFamily="34" charset="0"/>
                <a:cs typeface="Open Sans" pitchFamily="34" charset="0"/>
              </a:rPr>
              <a:t>FEBRUARY 22, 2016</a:t>
            </a:r>
            <a:endParaRPr kumimoji="0" lang="en-US" sz="1800" b="0" i="0" u="none" kern="1200" cap="none" spc="0" normalizeH="0" baseline="0" noProof="0" dirty="0" smtClean="0">
              <a:ln>
                <a:noFill/>
              </a:ln>
              <a:solidFill>
                <a:schemeClr val="tx1">
                  <a:lumMod val="60000"/>
                  <a:lumOff val="40000"/>
                </a:schemeClr>
              </a:solidFill>
              <a:effectLst/>
              <a:uLnTx/>
              <a:uFillTx/>
              <a:latin typeface="Open Sans" pitchFamily="34" charset="0"/>
              <a:ea typeface="Open Sans" pitchFamily="34" charset="0"/>
              <a:cs typeface="Open Sans" pitchFamily="34" charset="0"/>
            </a:endParaRP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r>
              <a:rPr kumimoji="0" lang="en-US" sz="1800" b="0" i="1" u="none" strike="noStrike" kern="1200" cap="none" spc="0" normalizeH="0" baseline="0" noProof="0" dirty="0" smtClean="0">
                <a:ln>
                  <a:noFill/>
                </a:ln>
                <a:solidFill>
                  <a:schemeClr val="tx1">
                    <a:lumMod val="60000"/>
                    <a:lumOff val="40000"/>
                  </a:schemeClr>
                </a:solidFill>
                <a:effectLst/>
                <a:uLnTx/>
                <a:uFillTx/>
                <a:latin typeface="Open Sans" pitchFamily="34" charset="0"/>
                <a:ea typeface="Open Sans" pitchFamily="34" charset="0"/>
                <a:cs typeface="Open Sans" pitchFamily="34" charset="0"/>
              </a:rPr>
              <a:t>Open House</a:t>
            </a: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endParaRPr kumimoji="0" lang="en-US" sz="1800" b="0" i="0" u="none" strike="noStrike" kern="1200" cap="none" spc="0" normalizeH="0" baseline="0" noProof="0" dirty="0" smtClean="0">
              <a:ln>
                <a:noFill/>
              </a:ln>
              <a:solidFill>
                <a:schemeClr val="tx1">
                  <a:lumMod val="60000"/>
                  <a:lumOff val="40000"/>
                </a:schemeClr>
              </a:solidFill>
              <a:effectLst/>
              <a:uLnTx/>
              <a:uFillTx/>
              <a:latin typeface="Open Sans" pitchFamily="34" charset="0"/>
              <a:ea typeface="Open Sans" pitchFamily="34" charset="0"/>
              <a:cs typeface="Open Sans" pitchFamily="34" charset="0"/>
            </a:endParaRP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r>
              <a:rPr kumimoji="0" lang="en-US" sz="1800" b="1" i="0" u="none" strike="noStrike" kern="1200" cap="none" spc="0" normalizeH="0" baseline="0" noProof="0" dirty="0" smtClean="0">
                <a:ln>
                  <a:noFill/>
                </a:ln>
                <a:solidFill>
                  <a:schemeClr val="tx1">
                    <a:lumMod val="60000"/>
                    <a:lumOff val="40000"/>
                  </a:schemeClr>
                </a:solidFill>
                <a:effectLst/>
                <a:uLnTx/>
                <a:uFillTx/>
                <a:latin typeface="Open Sans" pitchFamily="34" charset="0"/>
                <a:ea typeface="Open Sans" pitchFamily="34" charset="0"/>
                <a:cs typeface="Open Sans" pitchFamily="34" charset="0"/>
              </a:rPr>
              <a:t>MARCH 16, 2016</a:t>
            </a: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r>
              <a:rPr kumimoji="0" lang="en-US" sz="1800" b="0" i="1" u="none" strike="noStrike" kern="1200" cap="none" spc="0" normalizeH="0" baseline="0" noProof="0" dirty="0" smtClean="0">
                <a:ln>
                  <a:noFill/>
                </a:ln>
                <a:solidFill>
                  <a:schemeClr val="tx1">
                    <a:lumMod val="60000"/>
                    <a:lumOff val="40000"/>
                  </a:schemeClr>
                </a:solidFill>
                <a:effectLst/>
                <a:uLnTx/>
                <a:uFillTx/>
                <a:latin typeface="Open Sans" pitchFamily="34" charset="0"/>
                <a:ea typeface="Open Sans" pitchFamily="34" charset="0"/>
                <a:cs typeface="Open Sans" pitchFamily="34" charset="0"/>
              </a:rPr>
              <a:t>Walking Tour</a:t>
            </a: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endParaRPr kumimoji="0" lang="en-US" sz="1800" b="0" i="0" u="none" strike="noStrike" kern="1200" cap="none" spc="0" normalizeH="0" baseline="0" noProof="0" dirty="0" smtClean="0">
              <a:ln>
                <a:noFill/>
              </a:ln>
              <a:solidFill>
                <a:srgbClr val="292929"/>
              </a:solidFill>
              <a:effectLst/>
              <a:uLnTx/>
              <a:uFillTx/>
              <a:latin typeface="Open Sans" pitchFamily="34" charset="0"/>
              <a:ea typeface="Open Sans" pitchFamily="34" charset="0"/>
              <a:cs typeface="Open Sans" pitchFamily="34" charset="0"/>
            </a:endParaRP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r>
              <a:rPr kumimoji="0" lang="en-US" sz="1800" b="1" i="0" u="none" strike="noStrike" kern="1200" cap="none" spc="0" normalizeH="0" baseline="0" noProof="0" dirty="0" smtClean="0">
                <a:ln>
                  <a:noFill/>
                </a:ln>
                <a:solidFill>
                  <a:schemeClr val="tx1">
                    <a:lumMod val="60000"/>
                    <a:lumOff val="40000"/>
                  </a:schemeClr>
                </a:solidFill>
                <a:effectLst/>
                <a:uLnTx/>
                <a:uFillTx/>
                <a:latin typeface="Open Sans" pitchFamily="34" charset="0"/>
                <a:ea typeface="Open Sans" pitchFamily="34" charset="0"/>
                <a:cs typeface="Open Sans" pitchFamily="34" charset="0"/>
              </a:rPr>
              <a:t>MARCH 21, 2016</a:t>
            </a:r>
            <a:endParaRPr kumimoji="0" lang="en-US" sz="1800" b="0" i="0" u="none" strike="noStrike" kern="1200" cap="none" spc="0" normalizeH="0" baseline="0" noProof="0" dirty="0" smtClean="0">
              <a:ln>
                <a:noFill/>
              </a:ln>
              <a:solidFill>
                <a:schemeClr val="tx1">
                  <a:lumMod val="60000"/>
                  <a:lumOff val="40000"/>
                </a:schemeClr>
              </a:solidFill>
              <a:effectLst/>
              <a:uLnTx/>
              <a:uFillTx/>
              <a:latin typeface="Open Sans" pitchFamily="34" charset="0"/>
              <a:ea typeface="Open Sans" pitchFamily="34" charset="0"/>
              <a:cs typeface="Open Sans" pitchFamily="34" charset="0"/>
            </a:endParaRP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r>
              <a:rPr kumimoji="0" lang="en-US" sz="1800" b="0" i="1" u="none" strike="noStrike" kern="1200" cap="none" spc="0" normalizeH="0" baseline="0" noProof="0" dirty="0" smtClean="0">
                <a:ln>
                  <a:noFill/>
                </a:ln>
                <a:solidFill>
                  <a:schemeClr val="tx1">
                    <a:lumMod val="60000"/>
                    <a:lumOff val="40000"/>
                  </a:schemeClr>
                </a:solidFill>
                <a:effectLst/>
                <a:uLnTx/>
                <a:uFillTx/>
                <a:latin typeface="Open Sans" pitchFamily="34" charset="0"/>
                <a:ea typeface="Open Sans" pitchFamily="34" charset="0"/>
                <a:cs typeface="Open Sans" pitchFamily="34" charset="0"/>
              </a:rPr>
              <a:t>Visioning Workshop </a:t>
            </a: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endParaRPr kumimoji="0" lang="en-US" sz="1800" b="0" i="0" u="none" strike="noStrike" kern="1200" cap="none" spc="0" normalizeH="0" baseline="0" noProof="0" dirty="0" smtClean="0">
              <a:ln>
                <a:noFill/>
              </a:ln>
              <a:solidFill>
                <a:srgbClr val="292929"/>
              </a:solidFill>
              <a:effectLst/>
              <a:uLnTx/>
              <a:uFillTx/>
              <a:latin typeface="Open Sans" pitchFamily="34" charset="0"/>
              <a:ea typeface="Open Sans" pitchFamily="34" charset="0"/>
              <a:cs typeface="Open Sans" pitchFamily="34" charset="0"/>
            </a:endParaRP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r>
              <a:rPr kumimoji="0" lang="en-US" sz="1800" b="1" i="0" u="none" strike="noStrike" kern="1200" cap="none" spc="0" normalizeH="0" baseline="0" noProof="0" dirty="0" smtClean="0">
                <a:ln>
                  <a:noFill/>
                </a:ln>
                <a:solidFill>
                  <a:schemeClr val="bg1">
                    <a:lumMod val="50000"/>
                  </a:schemeClr>
                </a:solidFill>
                <a:effectLst/>
                <a:uLnTx/>
                <a:uFillTx/>
                <a:latin typeface="Open Sans" pitchFamily="34" charset="0"/>
                <a:ea typeface="Open Sans" pitchFamily="34" charset="0"/>
                <a:cs typeface="Open Sans" pitchFamily="34" charset="0"/>
              </a:rPr>
              <a:t>APRIL 19, 2016</a:t>
            </a:r>
          </a:p>
          <a:p>
            <a:pPr defTabSz="914377">
              <a:lnSpc>
                <a:spcPct val="90000"/>
              </a:lnSpc>
              <a:spcAft>
                <a:spcPts val="400"/>
              </a:spcAft>
              <a:buClr>
                <a:srgbClr val="EE283B"/>
              </a:buClr>
              <a:defRPr/>
            </a:pPr>
            <a:r>
              <a:rPr lang="en-US" i="1" dirty="0">
                <a:solidFill>
                  <a:schemeClr val="bg1">
                    <a:lumMod val="50000"/>
                  </a:schemeClr>
                </a:solidFill>
                <a:latin typeface="Open Sans" pitchFamily="34" charset="0"/>
                <a:ea typeface="Open Sans" pitchFamily="34" charset="0"/>
                <a:cs typeface="Open Sans" pitchFamily="34" charset="0"/>
              </a:rPr>
              <a:t>Transportation &amp; Public Realm Workshop</a:t>
            </a: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endParaRPr kumimoji="0" lang="en-US" sz="1800" b="0" i="0" u="none" strike="noStrike" kern="1200" cap="none" spc="0" normalizeH="0" baseline="0" noProof="0" dirty="0" smtClean="0">
              <a:ln>
                <a:noFill/>
              </a:ln>
              <a:solidFill>
                <a:srgbClr val="292929"/>
              </a:solidFill>
              <a:effectLst/>
              <a:uLnTx/>
              <a:uFillTx/>
              <a:latin typeface="Open Sans" pitchFamily="34" charset="0"/>
              <a:ea typeface="Open Sans" pitchFamily="34" charset="0"/>
              <a:cs typeface="Open Sans" pitchFamily="34" charset="0"/>
            </a:endParaRP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r>
              <a:rPr kumimoji="0" lang="en-US" sz="1800" b="1" i="0" u="none" strike="noStrike" kern="1200" cap="none" spc="0" normalizeH="0" baseline="0" noProof="0" dirty="0" smtClean="0">
                <a:ln>
                  <a:noFill/>
                </a:ln>
                <a:solidFill>
                  <a:schemeClr val="bg1">
                    <a:lumMod val="50000"/>
                  </a:schemeClr>
                </a:solidFill>
                <a:effectLst/>
                <a:uLnTx/>
                <a:uFillTx/>
                <a:latin typeface="Open Sans" pitchFamily="34" charset="0"/>
                <a:ea typeface="Open Sans" pitchFamily="34" charset="0"/>
                <a:cs typeface="Open Sans" pitchFamily="34" charset="0"/>
              </a:rPr>
              <a:t>MAY 16, 2016</a:t>
            </a:r>
            <a:endParaRPr kumimoji="0" lang="en-US" sz="1800" b="0" i="0" u="none" strike="noStrike" kern="1200" cap="none" spc="0" normalizeH="0" baseline="0" noProof="0" dirty="0" smtClean="0">
              <a:ln>
                <a:noFill/>
              </a:ln>
              <a:solidFill>
                <a:schemeClr val="bg1">
                  <a:lumMod val="50000"/>
                </a:schemeClr>
              </a:solidFill>
              <a:effectLst/>
              <a:uLnTx/>
              <a:uFillTx/>
              <a:latin typeface="Open Sans" pitchFamily="34" charset="0"/>
              <a:ea typeface="Open Sans" pitchFamily="34" charset="0"/>
              <a:cs typeface="Open Sans" pitchFamily="34" charset="0"/>
            </a:endParaRP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r>
              <a:rPr kumimoji="0" lang="en-US" sz="1800" b="0" i="1" u="none" strike="noStrike" kern="1200" cap="none" spc="0" normalizeH="0" baseline="0" noProof="0" dirty="0" smtClean="0">
                <a:ln>
                  <a:noFill/>
                </a:ln>
                <a:solidFill>
                  <a:schemeClr val="bg1">
                    <a:lumMod val="50000"/>
                  </a:schemeClr>
                </a:solidFill>
                <a:effectLst/>
                <a:uLnTx/>
                <a:uFillTx/>
                <a:latin typeface="Open Sans" pitchFamily="34" charset="0"/>
                <a:ea typeface="Open Sans" pitchFamily="34" charset="0"/>
                <a:cs typeface="Open Sans" pitchFamily="34" charset="0"/>
              </a:rPr>
              <a:t>Assessing What We Heard &amp; Next Steps Workshop</a:t>
            </a: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endParaRPr kumimoji="0" lang="en-US" sz="800" b="0" i="0" u="none" strike="noStrike" kern="1200" cap="none" spc="0" normalizeH="0" baseline="0" noProof="0" dirty="0">
              <a:ln>
                <a:noFill/>
              </a:ln>
              <a:solidFill>
                <a:schemeClr val="tx2"/>
              </a:solidFill>
              <a:effectLst/>
              <a:uLnTx/>
              <a:uFillTx/>
              <a:latin typeface="Open Sans" pitchFamily="34" charset="0"/>
              <a:ea typeface="Open Sans" pitchFamily="34" charset="0"/>
              <a:cs typeface="Open Sans" pitchFamily="34" charset="0"/>
            </a:endParaRPr>
          </a:p>
        </p:txBody>
      </p:sp>
      <p:sp>
        <p:nvSpPr>
          <p:cNvPr id="5" name="Rectangle 4"/>
          <p:cNvSpPr/>
          <p:nvPr/>
        </p:nvSpPr>
        <p:spPr>
          <a:xfrm>
            <a:off x="5627070" y="2022232"/>
            <a:ext cx="6178068" cy="3596882"/>
          </a:xfrm>
          <a:prstGeom prst="rect">
            <a:avLst/>
          </a:prstGeom>
        </p:spPr>
        <p:txBody>
          <a:bodyPr wrap="square">
            <a:spAutoFit/>
          </a:bodyPr>
          <a:lstStyle/>
          <a:p>
            <a:pPr>
              <a:lnSpc>
                <a:spcPct val="90000"/>
              </a:lnSpc>
              <a:spcAft>
                <a:spcPts val="400"/>
              </a:spcAft>
            </a:pPr>
            <a:r>
              <a:rPr lang="en-US" b="1" dirty="0">
                <a:latin typeface="Open Sans" pitchFamily="34" charset="0"/>
                <a:ea typeface="Open Sans" pitchFamily="34" charset="0"/>
                <a:cs typeface="Open Sans" pitchFamily="34" charset="0"/>
              </a:rPr>
              <a:t>JUNE 20, </a:t>
            </a:r>
            <a:r>
              <a:rPr lang="en-US" b="1" dirty="0" smtClean="0">
                <a:latin typeface="Open Sans" pitchFamily="34" charset="0"/>
                <a:ea typeface="Open Sans" pitchFamily="34" charset="0"/>
                <a:cs typeface="Open Sans" pitchFamily="34" charset="0"/>
              </a:rPr>
              <a:t>2016</a:t>
            </a:r>
            <a:endParaRPr lang="en-US" dirty="0">
              <a:latin typeface="Open Sans" pitchFamily="34" charset="0"/>
              <a:ea typeface="Open Sans" pitchFamily="34" charset="0"/>
              <a:cs typeface="Open Sans" pitchFamily="34" charset="0"/>
            </a:endParaRPr>
          </a:p>
          <a:p>
            <a:pPr lvl="0">
              <a:lnSpc>
                <a:spcPct val="90000"/>
              </a:lnSpc>
              <a:spcAft>
                <a:spcPts val="400"/>
              </a:spcAft>
            </a:pPr>
            <a:r>
              <a:rPr lang="en-US" i="1" dirty="0" smtClean="0">
                <a:latin typeface="Open Sans" pitchFamily="34" charset="0"/>
                <a:ea typeface="Open Sans" pitchFamily="34" charset="0"/>
                <a:cs typeface="Open Sans" pitchFamily="34" charset="0"/>
              </a:rPr>
              <a:t>Economic &amp; Workforce Development Workshop</a:t>
            </a:r>
            <a:endParaRPr lang="en-US" i="1" dirty="0">
              <a:latin typeface="Open Sans" pitchFamily="34" charset="0"/>
              <a:ea typeface="Open Sans" pitchFamily="34" charset="0"/>
              <a:cs typeface="Open Sans" pitchFamily="34" charset="0"/>
            </a:endParaRPr>
          </a:p>
          <a:p>
            <a:pPr>
              <a:lnSpc>
                <a:spcPct val="90000"/>
              </a:lnSpc>
              <a:spcAft>
                <a:spcPts val="400"/>
              </a:spcAft>
            </a:pPr>
            <a:r>
              <a:rPr lang="en-US" i="1" dirty="0" smtClean="0">
                <a:latin typeface="Open Sans" pitchFamily="34" charset="0"/>
                <a:ea typeface="Open Sans" pitchFamily="34" charset="0"/>
                <a:cs typeface="Open Sans" pitchFamily="34" charset="0"/>
              </a:rPr>
              <a:t> </a:t>
            </a:r>
            <a:endParaRPr lang="en-US" i="1" dirty="0">
              <a:latin typeface="Open Sans" pitchFamily="34" charset="0"/>
              <a:ea typeface="Open Sans" pitchFamily="34" charset="0"/>
              <a:cs typeface="Open Sans" pitchFamily="34" charset="0"/>
            </a:endParaRPr>
          </a:p>
          <a:p>
            <a:pPr>
              <a:lnSpc>
                <a:spcPct val="90000"/>
              </a:lnSpc>
              <a:spcAft>
                <a:spcPts val="400"/>
              </a:spcAft>
            </a:pPr>
            <a:r>
              <a:rPr lang="en-US" b="1" dirty="0" smtClean="0">
                <a:latin typeface="Open Sans" pitchFamily="34" charset="0"/>
                <a:ea typeface="Open Sans" pitchFamily="34" charset="0"/>
                <a:cs typeface="Open Sans" pitchFamily="34" charset="0"/>
              </a:rPr>
              <a:t>JULY 18, 2016</a:t>
            </a:r>
            <a:endParaRPr lang="en-US" dirty="0">
              <a:latin typeface="Open Sans" pitchFamily="34" charset="0"/>
              <a:ea typeface="Open Sans" pitchFamily="34" charset="0"/>
              <a:cs typeface="Open Sans" pitchFamily="34" charset="0"/>
            </a:endParaRPr>
          </a:p>
          <a:p>
            <a:pPr>
              <a:lnSpc>
                <a:spcPct val="90000"/>
              </a:lnSpc>
              <a:spcAft>
                <a:spcPts val="400"/>
              </a:spcAft>
              <a:buNone/>
            </a:pPr>
            <a:r>
              <a:rPr lang="en-US" i="1" dirty="0" smtClean="0">
                <a:latin typeface="Open Sans" panose="020B0606030504020204" pitchFamily="34" charset="0"/>
                <a:ea typeface="Open Sans" panose="020B0606030504020204" pitchFamily="34" charset="0"/>
                <a:cs typeface="Open Sans" panose="020B0606030504020204" pitchFamily="34" charset="0"/>
              </a:rPr>
              <a:t>Discuss Development Goals &amp; Scenarios</a:t>
            </a:r>
          </a:p>
          <a:p>
            <a:pPr>
              <a:lnSpc>
                <a:spcPct val="90000"/>
              </a:lnSpc>
              <a:spcAft>
                <a:spcPts val="400"/>
              </a:spcAft>
            </a:pPr>
            <a:endParaRPr lang="en-US" dirty="0" smtClean="0">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400"/>
              </a:spcAft>
            </a:pPr>
            <a:r>
              <a:rPr lang="en-US" b="1" dirty="0" smtClean="0">
                <a:latin typeface="Open Sans" panose="020B0606030504020204" pitchFamily="34" charset="0"/>
                <a:ea typeface="Open Sans" panose="020B0606030504020204" pitchFamily="34" charset="0"/>
                <a:cs typeface="Open Sans" panose="020B0606030504020204" pitchFamily="34" charset="0"/>
              </a:rPr>
              <a:t>AUGUST 1, 2016</a:t>
            </a:r>
            <a:endParaRPr lang="en-US" dirty="0">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400"/>
              </a:spcAft>
            </a:pPr>
            <a:r>
              <a:rPr lang="en-US" i="1" dirty="0" smtClean="0">
                <a:latin typeface="Open Sans" panose="020B0606030504020204" pitchFamily="34" charset="0"/>
                <a:ea typeface="Open Sans" panose="020B0606030504020204" pitchFamily="34" charset="0"/>
                <a:cs typeface="Open Sans" panose="020B0606030504020204" pitchFamily="34" charset="0"/>
              </a:rPr>
              <a:t>Review Final Development &amp; Implementation Strategy Workshop</a:t>
            </a:r>
          </a:p>
          <a:p>
            <a:pPr>
              <a:lnSpc>
                <a:spcPct val="90000"/>
              </a:lnSpc>
              <a:spcAft>
                <a:spcPts val="400"/>
              </a:spcAft>
            </a:pPr>
            <a:endParaRPr lang="en-US" dirty="0" smtClean="0">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400"/>
              </a:spcAft>
            </a:pPr>
            <a:r>
              <a:rPr lang="en-US" b="1" dirty="0" smtClean="0">
                <a:latin typeface="Open Sans" panose="020B0606030504020204" pitchFamily="34" charset="0"/>
                <a:ea typeface="Open Sans" panose="020B0606030504020204" pitchFamily="34" charset="0"/>
                <a:cs typeface="Open Sans" panose="020B0606030504020204" pitchFamily="34" charset="0"/>
              </a:rPr>
              <a:t>AUGUST 11, 2016</a:t>
            </a:r>
            <a:endParaRPr lang="en-US" b="1" dirty="0">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400"/>
              </a:spcAft>
            </a:pPr>
            <a:r>
              <a:rPr lang="en-US" i="1" dirty="0" smtClean="0">
                <a:latin typeface="Open Sans" panose="020B0606030504020204" pitchFamily="34" charset="0"/>
                <a:ea typeface="Open Sans" panose="020B0606030504020204" pitchFamily="34" charset="0"/>
                <a:cs typeface="Open Sans" panose="020B0606030504020204" pitchFamily="34" charset="0"/>
              </a:rPr>
              <a:t>Tentative BRA Board Review/Action</a:t>
            </a:r>
          </a:p>
        </p:txBody>
      </p:sp>
      <p:sp>
        <p:nvSpPr>
          <p:cNvPr id="6" name="Rectangle 5"/>
          <p:cNvSpPr/>
          <p:nvPr/>
        </p:nvSpPr>
        <p:spPr>
          <a:xfrm>
            <a:off x="5443338" y="1862315"/>
            <a:ext cx="6361800" cy="945279"/>
          </a:xfrm>
          <a:prstGeom prst="rect">
            <a:avLst/>
          </a:prstGeom>
          <a:noFill/>
          <a:ln w="44450">
            <a:solidFill>
              <a:srgbClr val="EE2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8"/>
          </p:nvPr>
        </p:nvSpPr>
        <p:spPr/>
        <p:txBody>
          <a:bodyPr/>
          <a:lstStyle/>
          <a:p>
            <a:r>
              <a:rPr lang="en-US" dirty="0" smtClean="0"/>
              <a:t>   </a:t>
            </a:r>
            <a:endParaRPr lang="en-US" dirty="0"/>
          </a:p>
        </p:txBody>
      </p:sp>
    </p:spTree>
    <p:extLst>
      <p:ext uri="{BB962C8B-B14F-4D97-AF65-F5344CB8AC3E}">
        <p14:creationId xmlns:p14="http://schemas.microsoft.com/office/powerpoint/2010/main" val="8081236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2</a:t>
            </a:r>
            <a:endParaRPr lang="en-US" dirty="0"/>
          </a:p>
        </p:txBody>
      </p:sp>
      <p:sp>
        <p:nvSpPr>
          <p:cNvPr id="4" name="Text Placeholder 3"/>
          <p:cNvSpPr>
            <a:spLocks noGrp="1"/>
          </p:cNvSpPr>
          <p:nvPr>
            <p:ph type="body" sz="quarter" idx="15"/>
          </p:nvPr>
        </p:nvSpPr>
        <p:spPr>
          <a:xfrm>
            <a:off x="253842" y="3524251"/>
            <a:ext cx="2829327" cy="1094641"/>
          </a:xfrm>
        </p:spPr>
        <p:txBody>
          <a:bodyPr>
            <a:normAutofit/>
          </a:bodyPr>
          <a:lstStyle/>
          <a:p>
            <a:r>
              <a:rPr lang="en-US" dirty="0" smtClean="0"/>
              <a:t>Economic Development Overview</a:t>
            </a:r>
            <a:endParaRPr lang="en-US" dirty="0"/>
          </a:p>
        </p:txBody>
      </p:sp>
      <p:sp>
        <p:nvSpPr>
          <p:cNvPr id="6" name="Text Placeholder 2"/>
          <p:cNvSpPr txBox="1">
            <a:spLocks/>
          </p:cNvSpPr>
          <p:nvPr/>
        </p:nvSpPr>
        <p:spPr>
          <a:xfrm>
            <a:off x="258869" y="4019469"/>
            <a:ext cx="4691822" cy="255286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spcAft>
                <a:spcPts val="400"/>
              </a:spcAft>
              <a:buClr>
                <a:srgbClr val="41AD49"/>
              </a:buClr>
              <a:buFont typeface="Wingdings" panose="05000000000000000000" pitchFamily="2" charset="2"/>
              <a:buChar char="§"/>
              <a:defRPr sz="2000" b="0" i="0" kern="1200" baseline="0">
                <a:solidFill>
                  <a:srgbClr val="292929"/>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41AD49"/>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41AD49"/>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41AD49"/>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4682" b="16560"/>
          <a:stretch/>
        </p:blipFill>
        <p:spPr>
          <a:xfrm>
            <a:off x="4950690" y="1551703"/>
            <a:ext cx="7241309" cy="4277360"/>
          </a:xfrm>
          <a:prstGeom prst="rect">
            <a:avLst/>
          </a:prstGeom>
        </p:spPr>
      </p:pic>
    </p:spTree>
    <p:extLst>
      <p:ext uri="{BB962C8B-B14F-4D97-AF65-F5344CB8AC3E}">
        <p14:creationId xmlns:p14="http://schemas.microsoft.com/office/powerpoint/2010/main" val="6855553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Economic &amp; workforce development Planning</a:t>
            </a:r>
            <a:endParaRPr lang="en-US" dirty="0"/>
          </a:p>
        </p:txBody>
      </p:sp>
      <p:sp>
        <p:nvSpPr>
          <p:cNvPr id="3" name="Text Placeholder 2"/>
          <p:cNvSpPr>
            <a:spLocks noGrp="1"/>
          </p:cNvSpPr>
          <p:nvPr>
            <p:ph type="body" sz="quarter" idx="18"/>
          </p:nvPr>
        </p:nvSpPr>
        <p:spPr/>
        <p:txBody>
          <a:bodyPr/>
          <a:lstStyle/>
          <a:p>
            <a:r>
              <a:rPr lang="en-US" dirty="0" smtClean="0"/>
              <a:t>Process &amp; Outcomes</a:t>
            </a:r>
            <a:endParaRPr lang="en-US" dirty="0"/>
          </a:p>
        </p:txBody>
      </p:sp>
      <p:sp>
        <p:nvSpPr>
          <p:cNvPr id="5" name="Rectangle 4"/>
          <p:cNvSpPr/>
          <p:nvPr/>
        </p:nvSpPr>
        <p:spPr>
          <a:xfrm>
            <a:off x="1404201" y="1984248"/>
            <a:ext cx="1108439" cy="73152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Walking</a:t>
            </a:r>
          </a:p>
          <a:p>
            <a:pPr algn="ctr"/>
            <a:r>
              <a:rPr lang="en-US" sz="1050" dirty="0" smtClean="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Tour</a:t>
            </a:r>
            <a:endParaRPr lang="en-US" sz="105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2580123" y="1984248"/>
            <a:ext cx="1108439" cy="73152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Visioning</a:t>
            </a:r>
            <a:endParaRPr lang="en-US" sz="105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p:cNvSpPr/>
          <p:nvPr/>
        </p:nvSpPr>
        <p:spPr>
          <a:xfrm>
            <a:off x="3756045" y="1984248"/>
            <a:ext cx="1108439" cy="73152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Transport. &amp; Public Realm</a:t>
            </a:r>
            <a:endParaRPr lang="en-US" sz="105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p:cNvSpPr/>
          <p:nvPr/>
        </p:nvSpPr>
        <p:spPr>
          <a:xfrm>
            <a:off x="4931967" y="1984248"/>
            <a:ext cx="1108439" cy="73152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What We Heard &amp; Next Steps</a:t>
            </a:r>
            <a:endParaRPr lang="en-US" sz="105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p:cNvSpPr/>
          <p:nvPr/>
        </p:nvSpPr>
        <p:spPr>
          <a:xfrm>
            <a:off x="6107889" y="1984248"/>
            <a:ext cx="1108439" cy="731520"/>
          </a:xfrm>
          <a:prstGeom prst="rect">
            <a:avLst/>
          </a:prstGeom>
          <a:solidFill>
            <a:schemeClr val="bg2">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latin typeface="Open Sans" panose="020B0606030504020204" pitchFamily="34" charset="0"/>
                <a:ea typeface="Open Sans" panose="020B0606030504020204" pitchFamily="34" charset="0"/>
                <a:cs typeface="Open Sans" panose="020B0606030504020204" pitchFamily="34" charset="0"/>
              </a:rPr>
              <a:t>Economic Development Planning</a:t>
            </a:r>
            <a:endParaRPr lang="en-US" sz="105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p:cNvSpPr/>
          <p:nvPr/>
        </p:nvSpPr>
        <p:spPr>
          <a:xfrm>
            <a:off x="7283811" y="1984248"/>
            <a:ext cx="1108439" cy="73152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Development Goals &amp; Tools</a:t>
            </a:r>
            <a:endParaRPr lang="en-US" sz="105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p:cNvSpPr/>
          <p:nvPr/>
        </p:nvSpPr>
        <p:spPr>
          <a:xfrm>
            <a:off x="8459733" y="1984248"/>
            <a:ext cx="1108439" cy="73152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Preferred Development Guidelines</a:t>
            </a:r>
            <a:endParaRPr lang="en-US" sz="105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Pentagon 16"/>
          <p:cNvSpPr/>
          <p:nvPr/>
        </p:nvSpPr>
        <p:spPr>
          <a:xfrm>
            <a:off x="10811574" y="1984248"/>
            <a:ext cx="1223598" cy="731520"/>
          </a:xfrm>
          <a:prstGeom prst="homePlate">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Development Strategy Review</a:t>
            </a:r>
            <a:endParaRPr lang="en-US" sz="105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Pentagon 17"/>
          <p:cNvSpPr/>
          <p:nvPr/>
        </p:nvSpPr>
        <p:spPr>
          <a:xfrm rot="10800000">
            <a:off x="113120" y="1984248"/>
            <a:ext cx="1223598" cy="731520"/>
          </a:xfrm>
          <a:prstGeom prst="homePlate">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400" dirty="0">
              <a:solidFill>
                <a:schemeClr val="bg2">
                  <a:lumMod val="75000"/>
                </a:schemeClr>
              </a:solidFill>
            </a:endParaRPr>
          </a:p>
        </p:txBody>
      </p:sp>
      <p:sp>
        <p:nvSpPr>
          <p:cNvPr id="21" name="TextBox 20"/>
          <p:cNvSpPr txBox="1"/>
          <p:nvPr/>
        </p:nvSpPr>
        <p:spPr>
          <a:xfrm>
            <a:off x="374493" y="2155854"/>
            <a:ext cx="963094" cy="415498"/>
          </a:xfrm>
          <a:prstGeom prst="rect">
            <a:avLst/>
          </a:prstGeom>
          <a:noFill/>
        </p:spPr>
        <p:txBody>
          <a:bodyPr wrap="square" rtlCol="0">
            <a:spAutoFit/>
          </a:bodyPr>
          <a:lstStyle/>
          <a:p>
            <a:pPr algn="ctr"/>
            <a:r>
              <a:rPr lang="en-US" sz="1050" dirty="0" smtClean="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Open</a:t>
            </a:r>
          </a:p>
          <a:p>
            <a:pPr algn="ctr"/>
            <a:r>
              <a:rPr lang="en-US" sz="1050" dirty="0" smtClean="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House</a:t>
            </a:r>
            <a:endParaRPr lang="en-US" sz="105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21"/>
          <p:cNvSpPr/>
          <p:nvPr/>
        </p:nvSpPr>
        <p:spPr>
          <a:xfrm>
            <a:off x="9635655" y="1984248"/>
            <a:ext cx="1108439" cy="73152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Tentative BRA Board Review/Action</a:t>
            </a:r>
            <a:endParaRPr lang="en-US" sz="105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p:cNvSpPr/>
          <p:nvPr/>
        </p:nvSpPr>
        <p:spPr>
          <a:xfrm>
            <a:off x="442256" y="3541623"/>
            <a:ext cx="2284361" cy="1880316"/>
          </a:xfrm>
          <a:prstGeom prst="rect">
            <a:avLst/>
          </a:prstGeom>
          <a:solidFill>
            <a:schemeClr val="bg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b="1"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en-US" b="1" dirty="0" smtClean="0">
                <a:latin typeface="Open Sans" panose="020B0606030504020204" pitchFamily="34" charset="0"/>
                <a:ea typeface="Open Sans" panose="020B0606030504020204" pitchFamily="34" charset="0"/>
                <a:cs typeface="Open Sans" panose="020B0606030504020204" pitchFamily="34" charset="0"/>
              </a:rPr>
              <a:t>Review Key</a:t>
            </a:r>
          </a:p>
          <a:p>
            <a:pPr algn="ctr"/>
            <a:r>
              <a:rPr lang="en-US" b="1" dirty="0" smtClean="0">
                <a:latin typeface="Open Sans" panose="020B0606030504020204" pitchFamily="34" charset="0"/>
                <a:ea typeface="Open Sans" panose="020B0606030504020204" pitchFamily="34" charset="0"/>
                <a:cs typeface="Open Sans" panose="020B0606030504020204" pitchFamily="34" charset="0"/>
              </a:rPr>
              <a:t>Data &amp; Trends</a:t>
            </a:r>
          </a:p>
          <a:p>
            <a:endParaRPr lang="en-US" sz="1050" b="1"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24" name="Rectangle 23"/>
          <p:cNvSpPr/>
          <p:nvPr/>
        </p:nvSpPr>
        <p:spPr>
          <a:xfrm>
            <a:off x="3406572" y="3541624"/>
            <a:ext cx="2284361" cy="18803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latin typeface="Open Sans" panose="020B0606030504020204" pitchFamily="34" charset="0"/>
              <a:ea typeface="Open Sans" panose="020B0606030504020204" pitchFamily="34" charset="0"/>
              <a:cs typeface="Open Sans" panose="020B0606030504020204" pitchFamily="34" charset="0"/>
            </a:endParaRPr>
          </a:p>
          <a:p>
            <a:pPr algn="ctr"/>
            <a:r>
              <a:rPr lang="en-US" b="1" dirty="0" smtClean="0">
                <a:latin typeface="Open Sans" panose="020B0606030504020204" pitchFamily="34" charset="0"/>
                <a:ea typeface="Open Sans" panose="020B0606030504020204" pitchFamily="34" charset="0"/>
                <a:cs typeface="Open Sans" panose="020B0606030504020204" pitchFamily="34" charset="0"/>
              </a:rPr>
              <a:t>Prioritize</a:t>
            </a:r>
          </a:p>
          <a:p>
            <a:pPr algn="ctr"/>
            <a:r>
              <a:rPr lang="en-US" b="1" dirty="0" smtClean="0">
                <a:latin typeface="Open Sans" panose="020B0606030504020204" pitchFamily="34" charset="0"/>
                <a:ea typeface="Open Sans" panose="020B0606030504020204" pitchFamily="34" charset="0"/>
                <a:cs typeface="Open Sans" panose="020B0606030504020204" pitchFamily="34" charset="0"/>
              </a:rPr>
              <a:t>Economic &amp; Workforce Goals</a:t>
            </a:r>
            <a:endParaRPr lang="en-US" sz="1050" b="1"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25" name="Rectangle 24"/>
          <p:cNvSpPr/>
          <p:nvPr/>
        </p:nvSpPr>
        <p:spPr>
          <a:xfrm>
            <a:off x="6370888" y="3541623"/>
            <a:ext cx="2284361" cy="18803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latin typeface="Open Sans" panose="020B0606030504020204" pitchFamily="34" charset="0"/>
              <a:ea typeface="Open Sans" panose="020B0606030504020204" pitchFamily="34" charset="0"/>
              <a:cs typeface="Open Sans" panose="020B0606030504020204" pitchFamily="34" charset="0"/>
            </a:endParaRPr>
          </a:p>
          <a:p>
            <a:pPr algn="ctr"/>
            <a:r>
              <a:rPr lang="en-US" b="1" dirty="0" smtClean="0">
                <a:latin typeface="Open Sans" panose="020B0606030504020204" pitchFamily="34" charset="0"/>
                <a:ea typeface="Open Sans" panose="020B0606030504020204" pitchFamily="34" charset="0"/>
                <a:cs typeface="Open Sans" panose="020B0606030504020204" pitchFamily="34" charset="0"/>
              </a:rPr>
              <a:t>Evaluate Development Scenarios</a:t>
            </a:r>
          </a:p>
        </p:txBody>
      </p:sp>
      <p:sp>
        <p:nvSpPr>
          <p:cNvPr id="26" name="Rectangle 25"/>
          <p:cNvSpPr/>
          <p:nvPr/>
        </p:nvSpPr>
        <p:spPr>
          <a:xfrm>
            <a:off x="9335204" y="3541623"/>
            <a:ext cx="2284361" cy="18803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b="1"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en-US" b="1" dirty="0" smtClean="0">
                <a:latin typeface="Open Sans" panose="020B0606030504020204" pitchFamily="34" charset="0"/>
                <a:ea typeface="Open Sans" panose="020B0606030504020204" pitchFamily="34" charset="0"/>
                <a:cs typeface="Open Sans" panose="020B0606030504020204" pitchFamily="34" charset="0"/>
              </a:rPr>
              <a:t>Draft RFP Guidelines</a:t>
            </a:r>
          </a:p>
        </p:txBody>
      </p:sp>
      <p:sp>
        <p:nvSpPr>
          <p:cNvPr id="13" name="Right Arrow 12"/>
          <p:cNvSpPr/>
          <p:nvPr/>
        </p:nvSpPr>
        <p:spPr>
          <a:xfrm>
            <a:off x="2812694" y="4289819"/>
            <a:ext cx="507800" cy="549673"/>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a:off x="5777010" y="4289819"/>
            <a:ext cx="507800" cy="549673"/>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a:off x="8741326" y="4289819"/>
            <a:ext cx="507800" cy="549673"/>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74493" y="3541624"/>
            <a:ext cx="2438201" cy="1880316"/>
          </a:xfrm>
          <a:prstGeom prst="rect">
            <a:avLst/>
          </a:prstGeom>
          <a:noFill/>
          <a:ln w="1619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133642"/>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Custom 13">
      <a:dk1>
        <a:srgbClr val="393839"/>
      </a:dk1>
      <a:lt1>
        <a:srgbClr val="FFFFFF"/>
      </a:lt1>
      <a:dk2>
        <a:srgbClr val="F15D2A"/>
      </a:dk2>
      <a:lt2>
        <a:srgbClr val="D3D5D6"/>
      </a:lt2>
      <a:accent1>
        <a:srgbClr val="00BDCD"/>
      </a:accent1>
      <a:accent2>
        <a:srgbClr val="FEBE10"/>
      </a:accent2>
      <a:accent3>
        <a:srgbClr val="C02F86"/>
      </a:accent3>
      <a:accent4>
        <a:srgbClr val="FFF200"/>
      </a:accent4>
      <a:accent5>
        <a:srgbClr val="24338A"/>
      </a:accent5>
      <a:accent6>
        <a:srgbClr val="92C83E"/>
      </a:accent6>
      <a:hlink>
        <a:srgbClr val="007D37"/>
      </a:hlink>
      <a:folHlink>
        <a:srgbClr val="7B0165"/>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0955A3E-2046-4BD7-8161-3C3F017D4542}" vid="{3193B38D-ACCC-4974-B88A-D08A32BE36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Dot Ave Template</Template>
  <TotalTime>11690</TotalTime>
  <Words>3081</Words>
  <Application>Microsoft Office PowerPoint</Application>
  <PresentationFormat>Widescreen</PresentationFormat>
  <Paragraphs>488</Paragraphs>
  <Slides>45</Slides>
  <Notes>45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Aleo</vt:lpstr>
      <vt:lpstr>Arial</vt:lpstr>
      <vt:lpstr>Calibri</vt:lpstr>
      <vt:lpstr>Gill Sans MT</vt:lpstr>
      <vt:lpstr>Open Sans</vt:lpstr>
      <vt:lpstr>Open Sans Extrabold</vt:lpstr>
      <vt:lpstr>Times New Roman</vt:lpstr>
      <vt:lpstr>Wingdings</vt:lpstr>
      <vt:lpstr>2_Office Theme</vt:lpstr>
      <vt:lpstr>Economic &amp; workforce development workshop</vt:lpstr>
      <vt:lpstr>PowerPoint Presentation</vt:lpstr>
      <vt:lpstr>Agenda</vt:lpstr>
      <vt:lpstr>Study area</vt:lpstr>
      <vt:lpstr>Study area context</vt:lpstr>
      <vt:lpstr>Study goals</vt:lpstr>
      <vt:lpstr>PLAN Calendar</vt:lpstr>
      <vt:lpstr>PowerPoint Presentation</vt:lpstr>
      <vt:lpstr>Economic &amp; workforce development Planning</vt:lpstr>
      <vt:lpstr>PowerPoint Presentation</vt:lpstr>
      <vt:lpstr>Top 5 industries in boston</vt:lpstr>
      <vt:lpstr>Jobs in boston</vt:lpstr>
      <vt:lpstr>Jobs held by Roxbury residents</vt:lpstr>
      <vt:lpstr>Jobs held by Roxbury residents</vt:lpstr>
      <vt:lpstr>Jobs held by Roxbury residents – Comparison</vt:lpstr>
      <vt:lpstr>Jobs held by Roxbury residents – Comparison</vt:lpstr>
      <vt:lpstr>Jobs located in Roxbury</vt:lpstr>
      <vt:lpstr>Jobs located in Roxbury – Comparison</vt:lpstr>
      <vt:lpstr>Jobs located in Roxbury – Comparison</vt:lpstr>
      <vt:lpstr>Labor Force Commuting Patterns</vt:lpstr>
      <vt:lpstr>PowerPoint Presentation</vt:lpstr>
      <vt:lpstr>Top 5 Growth industries</vt:lpstr>
      <vt:lpstr>Job growth &amp; loss</vt:lpstr>
      <vt:lpstr>Job growth &amp; loss</vt:lpstr>
      <vt:lpstr>Top 5 industries by wage</vt:lpstr>
      <vt:lpstr>wages by industry</vt:lpstr>
      <vt:lpstr>Job growth and Wages</vt:lpstr>
      <vt:lpstr>FUTURE Job Openings by Occupation</vt:lpstr>
      <vt:lpstr>Wage by Occupation</vt:lpstr>
      <vt:lpstr>jobs per 100,000 sf</vt:lpstr>
      <vt:lpstr>Job CREATION THROUGH DEVELOPMENT</vt:lpstr>
      <vt:lpstr>PowerPoint Presentation</vt:lpstr>
      <vt:lpstr>PowerPoint Presentation</vt:lpstr>
      <vt:lpstr>About OWD</vt:lpstr>
      <vt:lpstr>Selected Programs</vt:lpstr>
      <vt:lpstr>Boston’s Workforce</vt:lpstr>
      <vt:lpstr>PowerPoint Presentation</vt:lpstr>
      <vt:lpstr>PowerPoint Presentation</vt:lpstr>
      <vt:lpstr>PowerPoint Presentation</vt:lpstr>
      <vt:lpstr>PowerPoint Presentation</vt:lpstr>
      <vt:lpstr>Strategies to Support Boston’s Labor Market and Residents’ Needs </vt:lpstr>
      <vt:lpstr>Strategies (continued)</vt:lpstr>
      <vt:lpstr>PowerPoint Presentation</vt:lpstr>
      <vt:lpstr>Recent Accomplishments</vt:lpstr>
      <vt:lpstr>Recent Accomplishments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Boston Dot. Ave</dc:title>
  <dc:subject>DesignWorkshop</dc:subject>
  <dc:creator>Abolina, Viktorija</dc:creator>
  <cp:lastModifiedBy>Keller, Miriam</cp:lastModifiedBy>
  <cp:revision>558</cp:revision>
  <cp:lastPrinted>2016-06-20T20:25:28Z</cp:lastPrinted>
  <dcterms:created xsi:type="dcterms:W3CDTF">2015-08-27T19:17:33Z</dcterms:created>
  <dcterms:modified xsi:type="dcterms:W3CDTF">2016-06-22T18:35:51Z</dcterms:modified>
</cp:coreProperties>
</file>