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6" r:id="rId2"/>
    <p:sldId id="257" r:id="rId3"/>
    <p:sldId id="258" r:id="rId4"/>
    <p:sldId id="297" r:id="rId5"/>
    <p:sldId id="270" r:id="rId6"/>
    <p:sldId id="271" r:id="rId7"/>
    <p:sldId id="272" r:id="rId8"/>
    <p:sldId id="273" r:id="rId9"/>
    <p:sldId id="296" r:id="rId10"/>
    <p:sldId id="277" r:id="rId11"/>
    <p:sldId id="299" r:id="rId12"/>
    <p:sldId id="298" r:id="rId13"/>
    <p:sldId id="274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0"/>
    <a:srgbClr val="00A6B4"/>
    <a:srgbClr val="003C00"/>
    <a:srgbClr val="F2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3"/>
  </p:normalViewPr>
  <p:slideViewPr>
    <p:cSldViewPr snapToGrid="0">
      <p:cViewPr varScale="1">
        <p:scale>
          <a:sx n="83" d="100"/>
          <a:sy n="83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3154" tIns="46578" rIns="93154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Presenter's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3154" tIns="46578" rIns="93154" bIns="46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499049-80C4-1D4C-8CC5-42974E614231}" type="datetimeFigureOut">
              <a:rPr lang="en-US"/>
              <a:pPr>
                <a:defRPr/>
              </a:pPr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3154" tIns="46578" rIns="93154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F1ADBF-1EC8-1546-8E11-6E306DFF4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959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3154" tIns="46578" rIns="93154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Presenter's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3154" tIns="46578" rIns="93154" bIns="46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6354D0-862A-2145-8606-9B788B77A506}" type="datetimeFigureOut">
              <a:rPr lang="en-US"/>
              <a:pPr>
                <a:defRPr/>
              </a:pPr>
              <a:t>9/28/2021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8" rIns="93154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3154" tIns="46578" rIns="93154" bIns="4657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3154" tIns="46578" rIns="93154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3154" tIns="46578" rIns="93154" bIns="46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EC4E61-4AAF-CF4F-B3E9-9E4E09657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7893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EC4E61-4AAF-CF4F-B3E9-9E4E09657F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4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929625" y="3329925"/>
            <a:ext cx="7437100" cy="315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2" name="Google Shape;2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594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>
            <a:spLocks noGrp="1"/>
          </p:cNvSpPr>
          <p:nvPr>
            <p:ph type="body" idx="1"/>
          </p:nvPr>
        </p:nvSpPr>
        <p:spPr>
          <a:xfrm>
            <a:off x="929625" y="3329925"/>
            <a:ext cx="7437100" cy="315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8" name="Google Shape;2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685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EC4E61-4AAF-CF4F-B3E9-9E4E09657F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8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Corner of Lenox and Tremont Streets, next to a recently renovated 9 unit building. Has been licensed to the church for parking since</a:t>
            </a:r>
            <a:r>
              <a:rPr lang="en-US" baseline="0" dirty="0"/>
              <a:t> February 2007.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EC4E61-4AAF-CF4F-B3E9-9E4E09657F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8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EC4E61-4AAF-CF4F-B3E9-9E4E09657F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6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:notes"/>
          <p:cNvSpPr txBox="1">
            <a:spLocks noGrp="1"/>
          </p:cNvSpPr>
          <p:nvPr>
            <p:ph type="body" idx="1"/>
          </p:nvPr>
        </p:nvSpPr>
        <p:spPr>
          <a:xfrm>
            <a:off x="930600" y="3373560"/>
            <a:ext cx="7435080" cy="27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425" rIns="93225" bIns="46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3:notes"/>
          <p:cNvSpPr txBox="1"/>
          <p:nvPr/>
        </p:nvSpPr>
        <p:spPr>
          <a:xfrm>
            <a:off x="0" y="0"/>
            <a:ext cx="4028760" cy="35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425" rIns="93225" bIns="46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Presenter's Name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33:notes"/>
          <p:cNvSpPr txBox="1"/>
          <p:nvPr/>
        </p:nvSpPr>
        <p:spPr>
          <a:xfrm>
            <a:off x="5265000" y="6658560"/>
            <a:ext cx="4028760" cy="35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9144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:notes"/>
          <p:cNvSpPr txBox="1">
            <a:spLocks noGrp="1"/>
          </p:cNvSpPr>
          <p:nvPr>
            <p:ph type="body" idx="1"/>
          </p:nvPr>
        </p:nvSpPr>
        <p:spPr>
          <a:xfrm>
            <a:off x="930600" y="3373560"/>
            <a:ext cx="7435080" cy="27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425" rIns="93225" bIns="46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3:notes"/>
          <p:cNvSpPr txBox="1"/>
          <p:nvPr/>
        </p:nvSpPr>
        <p:spPr>
          <a:xfrm>
            <a:off x="0" y="0"/>
            <a:ext cx="4028760" cy="35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425" rIns="93225" bIns="46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Presenter's Name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33:notes"/>
          <p:cNvSpPr txBox="1"/>
          <p:nvPr/>
        </p:nvSpPr>
        <p:spPr>
          <a:xfrm>
            <a:off x="5265000" y="6658560"/>
            <a:ext cx="4028760" cy="35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355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Page_Blan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47" y="-19242"/>
            <a:ext cx="12303173" cy="6920535"/>
          </a:xfrm>
          <a:prstGeom prst="rect">
            <a:avLst/>
          </a:prstGeom>
        </p:spPr>
      </p:pic>
      <p:pic>
        <p:nvPicPr>
          <p:cNvPr id="6" name="Picture 2" descr="BPDALogo_RGB_BlueAnd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76913"/>
            <a:ext cx="296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4074" y="475561"/>
            <a:ext cx="6148185" cy="2214529"/>
          </a:xfrm>
          <a:prstGeom prst="rect">
            <a:avLst/>
          </a:prstGeom>
        </p:spPr>
        <p:txBody>
          <a:bodyPr/>
          <a:lstStyle>
            <a:lvl1pPr algn="l">
              <a:defRPr sz="4400" cap="none" baseline="0">
                <a:solidFill>
                  <a:srgbClr val="FFFFFF"/>
                </a:solidFill>
                <a:latin typeface="LegatoOT"/>
                <a:cs typeface="LegatoO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4074" y="2826289"/>
            <a:ext cx="6148185" cy="11093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1">
                <a:solidFill>
                  <a:srgbClr val="FFFFFF"/>
                </a:solidFill>
                <a:latin typeface="LegatoOT"/>
                <a:cs typeface="LegatoO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9822389" y="6352326"/>
            <a:ext cx="2155423" cy="29565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9772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10517" y="423314"/>
            <a:ext cx="11289185" cy="60418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608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58525" y="6138863"/>
            <a:ext cx="692150" cy="33496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3C00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fld id="{A7015B21-0F53-1C4B-AEDB-7EE036485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518" y="419483"/>
            <a:ext cx="11335014" cy="6580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00A6B4"/>
                </a:solidFill>
                <a:latin typeface="LegatoOT-Bold"/>
                <a:cs typeface="LegatoOT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91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58525" y="6138863"/>
            <a:ext cx="692150" cy="33496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3C00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fld id="{E25D645E-8DF2-B24C-8F76-C287DF60B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518" y="419483"/>
            <a:ext cx="11335014" cy="6580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00A6B4"/>
                </a:solidFill>
                <a:latin typeface="LegatoOT-Bold"/>
                <a:cs typeface="LegatoOT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10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pda_powerpoint_examples_Cover Page_Option 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6788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558800" y="5910263"/>
            <a:ext cx="1117917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BPDALogo_RGB_BlueAnd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41325"/>
            <a:ext cx="296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8800" y="5131861"/>
            <a:ext cx="11179387" cy="4779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1">
                <a:solidFill>
                  <a:srgbClr val="FFFFFF"/>
                </a:solidFill>
                <a:latin typeface="LegatoOT"/>
                <a:cs typeface="LegatoO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558799" y="6103658"/>
            <a:ext cx="11179388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  <a:latin typeface="LegatoOT"/>
                <a:cs typeface="LegatoO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2413" y="3928351"/>
            <a:ext cx="11197348" cy="1072920"/>
          </a:xfrm>
          <a:prstGeom prst="rect">
            <a:avLst/>
          </a:prstGeom>
        </p:spPr>
        <p:txBody>
          <a:bodyPr/>
          <a:lstStyle>
            <a:lvl1pPr algn="l">
              <a:defRPr sz="4400" b="1" cap="none" baseline="0">
                <a:solidFill>
                  <a:srgbClr val="FFFFFF"/>
                </a:solidFill>
                <a:latin typeface="LegatoOT-Bold"/>
                <a:cs typeface="LegatoOT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8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51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subTitle" idx="1"/>
          </p:nvPr>
        </p:nvSpPr>
        <p:spPr>
          <a:xfrm>
            <a:off x="331560" y="2197800"/>
            <a:ext cx="277632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49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41780" r="12366" b="9823"/>
          <a:stretch/>
        </p:blipFill>
        <p:spPr>
          <a:xfrm>
            <a:off x="-1" y="0"/>
            <a:ext cx="12192001" cy="4856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332"/>
            <a:ext cx="12192000" cy="3439668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4074" y="5748632"/>
            <a:ext cx="6148185" cy="396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1">
                <a:solidFill>
                  <a:srgbClr val="FFFFFF"/>
                </a:solidFill>
                <a:latin typeface="LegatoOT"/>
                <a:cs typeface="LegatoO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" descr="BPDALogo_RGB_BlueAnd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074" y="5697401"/>
            <a:ext cx="296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4074" y="4807132"/>
            <a:ext cx="7815769" cy="700007"/>
          </a:xfrm>
          <a:prstGeom prst="rect">
            <a:avLst/>
          </a:prstGeom>
        </p:spPr>
        <p:txBody>
          <a:bodyPr/>
          <a:lstStyle>
            <a:lvl1pPr algn="l">
              <a:defRPr sz="4400" cap="none" baseline="0">
                <a:solidFill>
                  <a:srgbClr val="FFFFFF"/>
                </a:solidFill>
                <a:latin typeface="LegatoOT"/>
                <a:cs typeface="LegatoO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PDALogo_RGB_FullCo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772150"/>
            <a:ext cx="2960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518" y="419483"/>
            <a:ext cx="11335014" cy="6580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00A6B4"/>
                </a:solidFill>
                <a:latin typeface="LegatoOT-Bold"/>
                <a:cs typeface="LegatoOT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7519" y="1181489"/>
            <a:ext cx="11335012" cy="4514002"/>
          </a:xfrm>
          <a:prstGeom prst="rect">
            <a:avLst/>
          </a:prstGeom>
        </p:spPr>
        <p:txBody>
          <a:bodyPr vert="horz"/>
          <a:lstStyle>
            <a:lvl1pPr marL="342900" indent="-342900" algn="l">
              <a:lnSpc>
                <a:spcPct val="120000"/>
              </a:lnSpc>
              <a:buClr>
                <a:srgbClr val="003C50"/>
              </a:buClr>
              <a:buSzPct val="80000"/>
              <a:buFont typeface="Arial"/>
              <a:buChar char="•"/>
              <a:defRPr sz="2400" baseline="0">
                <a:solidFill>
                  <a:srgbClr val="003C5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8525" y="6138863"/>
            <a:ext cx="692150" cy="33496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3C00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fld id="{B7B8F7F0-D8A7-5046-A70C-A9F209FAA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7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pda_powerpoint_examples_Cover Page_Option 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6788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PDALogo_RGB_BlueAnd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76913"/>
            <a:ext cx="296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31611" y="2206881"/>
            <a:ext cx="2776554" cy="887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90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317500" y="3423293"/>
            <a:ext cx="11684000" cy="7315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aseline="0">
                <a:solidFill>
                  <a:srgbClr val="00A6B4"/>
                </a:solidFill>
                <a:latin typeface="LegatoOT"/>
                <a:cs typeface="LegatoO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96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BPDALogo_RGB_FullCo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772150"/>
            <a:ext cx="2960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7519" y="1181489"/>
            <a:ext cx="11335012" cy="451400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Clr>
                <a:srgbClr val="003C50"/>
              </a:buClr>
              <a:buSzPct val="80000"/>
              <a:buFont typeface="Arial"/>
              <a:buNone/>
              <a:defRPr sz="2400" baseline="0">
                <a:solidFill>
                  <a:srgbClr val="003C50"/>
                </a:solidFill>
                <a:latin typeface="Open Sans"/>
                <a:cs typeface="Open Sans"/>
              </a:defRPr>
            </a:lvl1pPr>
            <a:lvl2pPr marL="571495" indent="-342900">
              <a:lnSpc>
                <a:spcPct val="120000"/>
              </a:lnSpc>
              <a:buClr>
                <a:srgbClr val="003C50"/>
              </a:buClr>
              <a:buSzPct val="80000"/>
              <a:buFont typeface="Arial"/>
              <a:buChar char="•"/>
              <a:defRPr sz="2400">
                <a:solidFill>
                  <a:srgbClr val="003C5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8525" y="6138863"/>
            <a:ext cx="692150" cy="33496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3C00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fld id="{5341D61F-29E8-854C-9BEF-EE3362C21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518" y="419483"/>
            <a:ext cx="11335014" cy="6580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00A6B4"/>
                </a:solidFill>
                <a:latin typeface="LegatoOT-Bold"/>
                <a:cs typeface="LegatoOT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57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PDALogo_RGB_FullCo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772150"/>
            <a:ext cx="2960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7518" y="2180167"/>
            <a:ext cx="5436259" cy="3515323"/>
          </a:xfrm>
          <a:prstGeom prst="rect">
            <a:avLst/>
          </a:prstGeom>
        </p:spPr>
        <p:txBody>
          <a:bodyPr vert="horz"/>
          <a:lstStyle>
            <a:lvl1pPr marL="342900" indent="-342900" algn="l">
              <a:lnSpc>
                <a:spcPct val="120000"/>
              </a:lnSpc>
              <a:buClr>
                <a:srgbClr val="003C50"/>
              </a:buClr>
              <a:buSzPct val="80000"/>
              <a:buFont typeface="Arial"/>
              <a:buChar char="•"/>
              <a:defRPr sz="2400" baseline="0">
                <a:solidFill>
                  <a:srgbClr val="003C5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7640" y="1514122"/>
            <a:ext cx="5436259" cy="56726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aseline="0">
                <a:solidFill>
                  <a:srgbClr val="003C50"/>
                </a:solidFill>
                <a:latin typeface="Open Sans Semibold"/>
                <a:cs typeface="Open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80196" y="2184400"/>
            <a:ext cx="5436259" cy="3515323"/>
          </a:xfrm>
          <a:prstGeom prst="rect">
            <a:avLst/>
          </a:prstGeom>
        </p:spPr>
        <p:txBody>
          <a:bodyPr vert="horz"/>
          <a:lstStyle>
            <a:lvl1pPr marL="342900" indent="-342900" algn="l">
              <a:lnSpc>
                <a:spcPct val="120000"/>
              </a:lnSpc>
              <a:buClr>
                <a:srgbClr val="003C50"/>
              </a:buClr>
              <a:buSzPct val="80000"/>
              <a:buFont typeface="Arial"/>
              <a:buChar char="•"/>
              <a:defRPr sz="2400" baseline="0">
                <a:solidFill>
                  <a:srgbClr val="003C5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70318" y="1518355"/>
            <a:ext cx="5436259" cy="56726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aseline="0">
                <a:solidFill>
                  <a:srgbClr val="003C50"/>
                </a:solidFill>
                <a:latin typeface="Open Sans Semibold"/>
                <a:cs typeface="Open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058525" y="6138863"/>
            <a:ext cx="692150" cy="33496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3C00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fld id="{9F8E5C3C-42F4-4346-8E17-B4FCD7963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518" y="419483"/>
            <a:ext cx="11335014" cy="6580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00A6B4"/>
                </a:solidFill>
                <a:latin typeface="LegatoOT-Bold"/>
                <a:cs typeface="LegatoOT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BPDALogo_RGB_FullCo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772150"/>
            <a:ext cx="2960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7640" y="1514122"/>
            <a:ext cx="5436259" cy="56726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aseline="0">
                <a:solidFill>
                  <a:srgbClr val="003C50"/>
                </a:solidFill>
                <a:latin typeface="Open Sans Semibold"/>
                <a:cs typeface="Open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70318" y="1518355"/>
            <a:ext cx="5436259" cy="56726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aseline="0">
                <a:solidFill>
                  <a:srgbClr val="003C50"/>
                </a:solidFill>
                <a:latin typeface="Open Sans Semibold"/>
                <a:cs typeface="Open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74650" y="2179639"/>
            <a:ext cx="5453063" cy="323839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72213" y="2187575"/>
            <a:ext cx="5440362" cy="323109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818" y="5469467"/>
            <a:ext cx="5484238" cy="323144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aseline="0">
                <a:solidFill>
                  <a:srgbClr val="003C5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74551" y="5487812"/>
            <a:ext cx="5484238" cy="323144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aseline="0">
                <a:solidFill>
                  <a:srgbClr val="003C5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11058525" y="6138863"/>
            <a:ext cx="692150" cy="33496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3C00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fld id="{EE47BE1D-90FB-1048-9573-1956080F6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518" y="419483"/>
            <a:ext cx="11335014" cy="6580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00A6B4"/>
                </a:solidFill>
                <a:latin typeface="LegatoOT-Bold"/>
                <a:cs typeface="LegatoOT-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02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0150" y="423863"/>
            <a:ext cx="5516563" cy="6038850"/>
          </a:xfrm>
          <a:prstGeom prst="rect">
            <a:avLst/>
          </a:prstGeom>
          <a:solidFill>
            <a:srgbClr val="003C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C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5616" y="-1251784"/>
            <a:ext cx="2547867" cy="81097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99" dirty="0">
                <a:solidFill>
                  <a:schemeClr val="bg2">
                    <a:lumMod val="90000"/>
                    <a:alpha val="7000"/>
                  </a:schemeClr>
                </a:solidFill>
                <a:latin typeface="Century Schoolbook"/>
                <a:ea typeface="+mn-ea"/>
                <a:cs typeface="Century Schoolbook"/>
              </a:rPr>
              <a:t>“</a:t>
            </a:r>
            <a:endParaRPr lang="en-US" sz="25199" dirty="0">
              <a:solidFill>
                <a:schemeClr val="bg2">
                  <a:lumMod val="90000"/>
                  <a:alpha val="7000"/>
                </a:schemeClr>
              </a:solidFill>
              <a:latin typeface="Century Schoolbook"/>
              <a:ea typeface="+mn-ea"/>
              <a:cs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6847" y="2736032"/>
            <a:ext cx="2593911" cy="7725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99" dirty="0">
                <a:solidFill>
                  <a:schemeClr val="bg2">
                    <a:lumMod val="90000"/>
                    <a:alpha val="7000"/>
                  </a:schemeClr>
                </a:solidFill>
                <a:latin typeface="Century Schoolbook"/>
                <a:ea typeface="+mn-ea"/>
                <a:cs typeface="Century Schoolbook"/>
              </a:rPr>
              <a:t>”</a:t>
            </a:r>
            <a:endParaRPr lang="en-US" sz="9600" dirty="0">
              <a:solidFill>
                <a:schemeClr val="bg2">
                  <a:lumMod val="90000"/>
                  <a:alpha val="7000"/>
                </a:schemeClr>
              </a:solidFill>
              <a:latin typeface="Century Schoolbook"/>
              <a:ea typeface="+mn-ea"/>
              <a:cs typeface="Century Schoolbook"/>
            </a:endParaRPr>
          </a:p>
        </p:txBody>
      </p:sp>
      <p:pic>
        <p:nvPicPr>
          <p:cNvPr id="8" name="Picture 4" descr="BPDALogo_RGB_FullCo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772150"/>
            <a:ext cx="2960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7518" y="1181489"/>
            <a:ext cx="5485161" cy="451400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aseline="0">
                <a:solidFill>
                  <a:srgbClr val="003C5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34138" y="1360909"/>
            <a:ext cx="4158403" cy="451400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="0" i="1" baseline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058525" y="6138863"/>
            <a:ext cx="692150" cy="33496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3C00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fld id="{FB8D95FE-AFBF-CA40-99EC-EB094293F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7518" y="419483"/>
            <a:ext cx="5514514" cy="6580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00A6B4"/>
                </a:solidFill>
                <a:latin typeface="LegatoOT-Bold"/>
                <a:cs typeface="LegatoOT-Bold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104737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PDALogo_RGB_FullCo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772150"/>
            <a:ext cx="2960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7518" y="1181489"/>
            <a:ext cx="5485161" cy="451400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aseline="0">
                <a:solidFill>
                  <a:srgbClr val="003C5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298853" y="423314"/>
            <a:ext cx="5503477" cy="60418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7518" y="419483"/>
            <a:ext cx="5514514" cy="6580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00A6B4"/>
                </a:solidFill>
                <a:latin typeface="LegatoOT-Bold"/>
                <a:cs typeface="LegatoOT-Bold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197753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19" r:id="rId10"/>
    <p:sldLayoutId id="2147483732" r:id="rId11"/>
    <p:sldLayoutId id="2147483733" r:id="rId12"/>
    <p:sldLayoutId id="2147483735" r:id="rId13"/>
    <p:sldLayoutId id="2147483736" r:id="rId14"/>
    <p:sldLayoutId id="2147483737" r:id="rId15"/>
  </p:sldLayoutIdLst>
  <p:hf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 cap="all">
          <a:solidFill>
            <a:schemeClr val="tx2"/>
          </a:solidFill>
          <a:latin typeface="Open Sans"/>
          <a:ea typeface="ＭＳ Ｐゴシック" charset="0"/>
          <a:cs typeface="ＭＳ Ｐゴシック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pen Sans" charset="0"/>
          <a:ea typeface="ＭＳ Ｐゴシック" charset="0"/>
          <a:cs typeface="ＭＳ Ｐゴシック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pen Sans" charset="0"/>
          <a:ea typeface="ＭＳ Ｐゴシック" charset="0"/>
          <a:cs typeface="ＭＳ Ｐゴシック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pen Sans" charset="0"/>
          <a:ea typeface="ＭＳ Ｐゴシック" charset="0"/>
          <a:cs typeface="ＭＳ Ｐゴシック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pen Sans" charset="0"/>
          <a:ea typeface="ＭＳ Ｐゴシック" charset="0"/>
          <a:cs typeface="ＭＳ Ｐゴシック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pen Sans" charset="0"/>
          <a:ea typeface="ＭＳ Ｐゴシック" charset="0"/>
          <a:cs typeface="ＭＳ Ｐゴシック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pen Sans" charset="0"/>
          <a:ea typeface="ＭＳ Ｐゴシック" charset="0"/>
          <a:cs typeface="ＭＳ Ｐゴシック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pen Sans" charset="0"/>
          <a:ea typeface="ＭＳ Ｐゴシック" charset="0"/>
          <a:cs typeface="ＭＳ Ｐゴシック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pen Sans" charset="0"/>
          <a:ea typeface="ＭＳ Ｐゴシック" charset="0"/>
          <a:cs typeface="ＭＳ Ｐゴシック" charset="0"/>
        </a:defRPr>
      </a:lvl9pPr>
    </p:titleStyle>
    <p:bodyStyle>
      <a:lvl1pPr marL="227013" indent="-227013" algn="l" defTabSz="912813" rtl="0" eaLnBrk="1" fontAlgn="base" hangingPunct="1">
        <a:lnSpc>
          <a:spcPct val="90000"/>
        </a:lnSpc>
        <a:spcBef>
          <a:spcPts val="1000"/>
        </a:spcBef>
        <a:spcAft>
          <a:spcPts val="400"/>
        </a:spcAft>
        <a:buClr>
          <a:srgbClr val="FF784B"/>
        </a:buClr>
        <a:buFont typeface="Wingdings" charset="0"/>
        <a:buChar char="§"/>
        <a:defRPr sz="2000" kern="1200">
          <a:solidFill>
            <a:srgbClr val="292929"/>
          </a:solidFill>
          <a:latin typeface="Open Sans" panose="020B0606030504020204"/>
          <a:ea typeface="ＭＳ Ｐゴシック" charset="0"/>
          <a:cs typeface="ＭＳ Ｐゴシック" charset="0"/>
        </a:defRPr>
      </a:lvl1pPr>
      <a:lvl2pPr marL="455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ts val="400"/>
        </a:spcAft>
        <a:buClr>
          <a:srgbClr val="FF784B"/>
        </a:buClr>
        <a:buFont typeface="Wingdings" charset="0"/>
        <a:buChar char="§"/>
        <a:defRPr sz="2000" kern="1200">
          <a:solidFill>
            <a:srgbClr val="383838"/>
          </a:solidFill>
          <a:latin typeface="Open Sans" panose="020B0606030504020204"/>
          <a:ea typeface="ＭＳ Ｐゴシック" charset="0"/>
          <a:cs typeface="+mn-cs"/>
        </a:defRPr>
      </a:lvl2pPr>
      <a:lvl3pPr marL="6842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ts val="400"/>
        </a:spcAft>
        <a:buClr>
          <a:srgbClr val="FF784B"/>
        </a:buClr>
        <a:buFont typeface="Wingdings" charset="0"/>
        <a:buChar char="§"/>
        <a:defRPr sz="2000" kern="1200">
          <a:solidFill>
            <a:srgbClr val="383838"/>
          </a:solidFill>
          <a:latin typeface="Open Sans" panose="020B0606030504020204"/>
          <a:ea typeface="ＭＳ Ｐゴシック" charset="0"/>
          <a:cs typeface="+mn-cs"/>
        </a:defRPr>
      </a:lvl3pPr>
      <a:lvl4pPr marL="9128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ts val="400"/>
        </a:spcAft>
        <a:buClr>
          <a:srgbClr val="FF784B"/>
        </a:buClr>
        <a:buFont typeface="Wingdings" charset="0"/>
        <a:buChar char="§"/>
        <a:defRPr sz="2000" kern="1200">
          <a:solidFill>
            <a:srgbClr val="383838"/>
          </a:solidFill>
          <a:latin typeface="Open Sans" panose="020B0606030504020204"/>
          <a:ea typeface="ＭＳ Ｐゴシック" charset="0"/>
          <a:cs typeface="+mn-cs"/>
        </a:defRPr>
      </a:lvl4pPr>
      <a:lvl5pPr marL="11414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ts val="400"/>
        </a:spcAft>
        <a:buClr>
          <a:srgbClr val="FF784B"/>
        </a:buClr>
        <a:buFont typeface="Wingdings" charset="0"/>
        <a:buChar char="§"/>
        <a:defRPr sz="2000" kern="1200">
          <a:solidFill>
            <a:srgbClr val="383838"/>
          </a:solidFill>
          <a:latin typeface="Open Sans" panose="020B0606030504020204"/>
          <a:ea typeface="ＭＳ Ｐゴシック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073" y="558650"/>
            <a:ext cx="11343794" cy="1687839"/>
          </a:xfrm>
        </p:spPr>
        <p:txBody>
          <a:bodyPr/>
          <a:lstStyle/>
          <a:p>
            <a:pPr algn="ctr"/>
            <a:r>
              <a:rPr lang="en-US" dirty="0"/>
              <a:t>Developer’s Presentation </a:t>
            </a:r>
            <a:br>
              <a:rPr lang="en-US" dirty="0"/>
            </a:br>
            <a:r>
              <a:rPr lang="en-US" dirty="0"/>
              <a:t>to the Community: </a:t>
            </a:r>
            <a:br>
              <a:rPr lang="en-US" dirty="0"/>
            </a:b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2246489"/>
            <a:ext cx="10103555" cy="1926334"/>
          </a:xfrm>
        </p:spPr>
        <p:txBody>
          <a:bodyPr/>
          <a:lstStyle/>
          <a:p>
            <a:r>
              <a:rPr lang="en-US" dirty="0"/>
              <a:t>BPDA-owned  land located at:</a:t>
            </a:r>
          </a:p>
          <a:p>
            <a:r>
              <a:rPr lang="en-US" dirty="0"/>
              <a:t>516R 522 Main Street, Charlestown</a:t>
            </a:r>
          </a:p>
          <a:p>
            <a:r>
              <a:rPr lang="en-US" dirty="0"/>
              <a:t>AKA “EMS Site”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42756" y="6352326"/>
            <a:ext cx="5735057" cy="295651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:00 to 7:30 PM               </a:t>
            </a:r>
            <a:r>
              <a:rPr lang="en-US" dirty="0"/>
              <a:t>Thursday, September 30,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FABEB-B43B-496A-B3E5-EABE60B9C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78" y="2467367"/>
            <a:ext cx="5150034" cy="27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4657" y="1060799"/>
            <a:ext cx="11335012" cy="4514002"/>
          </a:xfrm>
        </p:spPr>
        <p:txBody>
          <a:bodyPr/>
          <a:lstStyle/>
          <a:p>
            <a:pPr marL="285750" indent="-285750"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Establish and create a permanent home for the Charlestown EMS substation through a public-private partnership; replace existing temporary structure with state-of-the-art, two-bay modern facility as part of a mixed-use development.</a:t>
            </a:r>
          </a:p>
          <a:p>
            <a:pPr marL="285750" indent="-285750"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Redevelop an underutilized and potentially blighted property with a project that enhances the neighborhood, provides jobs and economic development, and promotes transit-oriented growth.</a:t>
            </a:r>
          </a:p>
          <a:p>
            <a:pPr marL="285750" indent="-285750"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Ensure development in this area addresses flooding and climate resiliency.</a:t>
            </a:r>
          </a:p>
          <a:p>
            <a:pPr marL="285750" indent="-285750"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Provide an opportunity for increasing the supply and accessibility of housing in Charlestown.</a:t>
            </a:r>
          </a:p>
          <a:p>
            <a:pPr marL="285750" indent="-285750"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Incorporation of adjacent private land into the project is allowed.</a:t>
            </a:r>
          </a:p>
          <a:p>
            <a:pPr marL="285750" indent="-285750">
              <a:buSzPct val="85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1D61F-29E8-854C-9BEF-EE3362C217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1795" y="419481"/>
            <a:ext cx="11420736" cy="1028319"/>
          </a:xfrm>
        </p:spPr>
        <p:txBody>
          <a:bodyPr/>
          <a:lstStyle/>
          <a:p>
            <a:pPr algn="ctr"/>
            <a:r>
              <a:rPr lang="en-US" dirty="0"/>
              <a:t>RFP Development Guidelines  &amp; Objectives</a:t>
            </a:r>
            <a:endParaRPr lang="en-US" sz="2000" dirty="0"/>
          </a:p>
          <a:p>
            <a:r>
              <a:rPr lang="en-US" sz="1800" i="1" dirty="0"/>
              <a:t>  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8866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"/>
          <p:cNvSpPr txBox="1"/>
          <p:nvPr/>
        </p:nvSpPr>
        <p:spPr>
          <a:xfrm>
            <a:off x="360688" y="188329"/>
            <a:ext cx="11334600" cy="11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rgbClr val="00A6B4"/>
                </a:solidFill>
                <a:latin typeface="Arial"/>
                <a:ea typeface="Arial"/>
                <a:cs typeface="Arial"/>
                <a:sym typeface="Arial"/>
              </a:rPr>
              <a:t>Community Driven Public Real Estate </a:t>
            </a:r>
            <a:r>
              <a:rPr lang="en-US" sz="2800" b="1" i="0" u="none" strike="noStrike" cap="none" dirty="0">
                <a:solidFill>
                  <a:srgbClr val="00A6B4"/>
                </a:solidFill>
                <a:latin typeface="Arial"/>
                <a:ea typeface="Arial"/>
                <a:cs typeface="Arial"/>
                <a:sym typeface="Arial"/>
              </a:rPr>
              <a:t>Development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A6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    </a:t>
            </a:r>
            <a:endParaRPr sz="2800" b="0" i="0" u="none" strike="noStrike" cap="none" dirty="0">
              <a:solidFill>
                <a:srgbClr val="2929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96" name="Google Shape;496;p33"/>
          <p:cNvSpPr/>
          <p:nvPr/>
        </p:nvSpPr>
        <p:spPr>
          <a:xfrm>
            <a:off x="1059940" y="1213711"/>
            <a:ext cx="10744882" cy="1298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Phase 1: Project Planning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do we as a City and a Community want to do with this property?  </a:t>
            </a:r>
            <a:endParaRPr lang="en-US" sz="1600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9773" y="2817341"/>
            <a:ext cx="10635049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59940" y="4971536"/>
            <a:ext cx="10635049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16200000">
            <a:off x="-47659" y="1536361"/>
            <a:ext cx="1018087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Project Planning </a:t>
            </a:r>
          </a:p>
        </p:txBody>
      </p:sp>
      <p:sp>
        <p:nvSpPr>
          <p:cNvPr id="41" name="Rectangle 40"/>
          <p:cNvSpPr/>
          <p:nvPr/>
        </p:nvSpPr>
        <p:spPr>
          <a:xfrm rot="16200000">
            <a:off x="-42299" y="3534632"/>
            <a:ext cx="1195679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Developer</a:t>
            </a: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Selection</a:t>
            </a:r>
          </a:p>
        </p:txBody>
      </p:sp>
      <p:sp>
        <p:nvSpPr>
          <p:cNvPr id="42" name="Rectangle 41"/>
          <p:cNvSpPr/>
          <p:nvPr/>
        </p:nvSpPr>
        <p:spPr>
          <a:xfrm rot="16200000">
            <a:off x="-136123" y="5468349"/>
            <a:ext cx="1692878" cy="69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Development Design and Permitting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3" name="Google Shape;496;p33"/>
          <p:cNvSpPr/>
          <p:nvPr/>
        </p:nvSpPr>
        <p:spPr>
          <a:xfrm>
            <a:off x="1059940" y="3204522"/>
            <a:ext cx="10744882" cy="1298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Phase 2: Developer Selection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Who do we want to work with to redevelop the property?</a:t>
            </a:r>
            <a:endParaRPr lang="en-US" sz="1600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Google Shape;496;p33"/>
          <p:cNvSpPr/>
          <p:nvPr/>
        </p:nvSpPr>
        <p:spPr>
          <a:xfrm>
            <a:off x="1059940" y="5268104"/>
            <a:ext cx="10744882" cy="129882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Phase 3: Design and Permitting (Article 80)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does the development fit within the existing context and how can it be improved?  What mitigations and community benefits should the development produce?  What permits and approvals are required?</a:t>
            </a:r>
            <a:endParaRPr lang="en-US" sz="1600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496;p33"/>
          <p:cNvSpPr/>
          <p:nvPr/>
        </p:nvSpPr>
        <p:spPr>
          <a:xfrm>
            <a:off x="9868930" y="3340756"/>
            <a:ext cx="1734018" cy="10263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Beginning this step tonight</a:t>
            </a:r>
            <a:endParaRPr lang="en-US" sz="1400" b="1" i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5997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"/>
          <p:cNvSpPr txBox="1"/>
          <p:nvPr/>
        </p:nvSpPr>
        <p:spPr>
          <a:xfrm>
            <a:off x="360688" y="188329"/>
            <a:ext cx="11334600" cy="11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3600" b="1" dirty="0">
                <a:solidFill>
                  <a:srgbClr val="00A6B4"/>
                </a:solidFill>
                <a:latin typeface="Arial"/>
                <a:ea typeface="Arial"/>
                <a:cs typeface="Arial"/>
                <a:sym typeface="Arial"/>
              </a:rPr>
              <a:t>Public Real Estate Development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A6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    </a:t>
            </a:r>
            <a:endParaRPr sz="2800" b="0" i="0" u="none" strike="noStrike" cap="none" dirty="0">
              <a:solidFill>
                <a:srgbClr val="2929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96" name="Google Shape;496;p33"/>
          <p:cNvSpPr/>
          <p:nvPr/>
        </p:nvSpPr>
        <p:spPr>
          <a:xfrm>
            <a:off x="1059940" y="1238836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Initial Community Meeting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3/12/19</a:t>
            </a:r>
          </a:p>
        </p:txBody>
      </p:sp>
      <p:sp>
        <p:nvSpPr>
          <p:cNvPr id="22" name="Google Shape;497;p33"/>
          <p:cNvSpPr/>
          <p:nvPr/>
        </p:nvSpPr>
        <p:spPr>
          <a:xfrm rot="10800000" flipH="1">
            <a:off x="3280143" y="1563736"/>
            <a:ext cx="2955900" cy="37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96;p33"/>
          <p:cNvSpPr/>
          <p:nvPr/>
        </p:nvSpPr>
        <p:spPr>
          <a:xfrm>
            <a:off x="6362237" y="1295047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First RFP Issued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2/19/20</a:t>
            </a:r>
          </a:p>
        </p:txBody>
      </p:sp>
      <p:sp>
        <p:nvSpPr>
          <p:cNvPr id="25" name="Google Shape;497;p33"/>
          <p:cNvSpPr/>
          <p:nvPr/>
        </p:nvSpPr>
        <p:spPr>
          <a:xfrm rot="10800000" flipH="1">
            <a:off x="8680192" y="1539087"/>
            <a:ext cx="724788" cy="37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496;p33"/>
          <p:cNvSpPr/>
          <p:nvPr/>
        </p:nvSpPr>
        <p:spPr>
          <a:xfrm>
            <a:off x="9645509" y="1295047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Second RFP Issued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11/25/20</a:t>
            </a:r>
          </a:p>
        </p:txBody>
      </p:sp>
      <p:sp>
        <p:nvSpPr>
          <p:cNvPr id="28" name="Google Shape;496;p33"/>
          <p:cNvSpPr/>
          <p:nvPr/>
        </p:nvSpPr>
        <p:spPr>
          <a:xfrm>
            <a:off x="9645509" y="3382115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RFP Responses Received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6/16/21</a:t>
            </a:r>
          </a:p>
        </p:txBody>
      </p:sp>
      <p:sp>
        <p:nvSpPr>
          <p:cNvPr id="30" name="Google Shape;497;p33"/>
          <p:cNvSpPr/>
          <p:nvPr/>
        </p:nvSpPr>
        <p:spPr>
          <a:xfrm flipH="1">
            <a:off x="8583970" y="3707015"/>
            <a:ext cx="724788" cy="37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96;p33"/>
          <p:cNvSpPr/>
          <p:nvPr/>
        </p:nvSpPr>
        <p:spPr>
          <a:xfrm>
            <a:off x="6302139" y="3382115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Developer Presentation to Community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TONIGHT</a:t>
            </a:r>
          </a:p>
        </p:txBody>
      </p:sp>
      <p:sp>
        <p:nvSpPr>
          <p:cNvPr id="32" name="Google Shape;497;p33"/>
          <p:cNvSpPr/>
          <p:nvPr/>
        </p:nvSpPr>
        <p:spPr>
          <a:xfrm flipH="1">
            <a:off x="3280143" y="3707015"/>
            <a:ext cx="2873525" cy="37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96;p33"/>
          <p:cNvSpPr/>
          <p:nvPr/>
        </p:nvSpPr>
        <p:spPr>
          <a:xfrm>
            <a:off x="1059940" y="3382115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Tentative Developer Selection by BPDA Board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69773" y="2817341"/>
            <a:ext cx="10635049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59940" y="4971536"/>
            <a:ext cx="10635049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98923" y="4083575"/>
            <a:ext cx="2392351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Community Comment &amp; Feedback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-47659" y="1536361"/>
            <a:ext cx="1018087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Project Planning </a:t>
            </a:r>
          </a:p>
        </p:txBody>
      </p:sp>
      <p:sp>
        <p:nvSpPr>
          <p:cNvPr id="41" name="Rectangle 40"/>
          <p:cNvSpPr/>
          <p:nvPr/>
        </p:nvSpPr>
        <p:spPr>
          <a:xfrm rot="16200000">
            <a:off x="-42299" y="3534632"/>
            <a:ext cx="1195679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Developer</a:t>
            </a: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Selection</a:t>
            </a:r>
          </a:p>
        </p:txBody>
      </p:sp>
      <p:sp>
        <p:nvSpPr>
          <p:cNvPr id="42" name="Rectangle 41"/>
          <p:cNvSpPr/>
          <p:nvPr/>
        </p:nvSpPr>
        <p:spPr>
          <a:xfrm rot="16200000">
            <a:off x="-136123" y="5468349"/>
            <a:ext cx="1692878" cy="69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Development Design and Permitting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3" name="Google Shape;497;p33"/>
          <p:cNvSpPr/>
          <p:nvPr/>
        </p:nvSpPr>
        <p:spPr>
          <a:xfrm rot="16200000" flipH="1">
            <a:off x="1729383" y="4745611"/>
            <a:ext cx="794474" cy="37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97;p33"/>
          <p:cNvSpPr/>
          <p:nvPr/>
        </p:nvSpPr>
        <p:spPr>
          <a:xfrm rot="16200000" flipH="1">
            <a:off x="10126672" y="2668261"/>
            <a:ext cx="794474" cy="37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96;p33"/>
          <p:cNvSpPr/>
          <p:nvPr/>
        </p:nvSpPr>
        <p:spPr>
          <a:xfrm>
            <a:off x="1143802" y="5308990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Article 80 Filing</a:t>
            </a:r>
          </a:p>
        </p:txBody>
      </p:sp>
      <p:sp>
        <p:nvSpPr>
          <p:cNvPr id="45" name="Google Shape;496;p33"/>
          <p:cNvSpPr/>
          <p:nvPr/>
        </p:nvSpPr>
        <p:spPr>
          <a:xfrm>
            <a:off x="3977704" y="5308990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Community and IAG Meetings to refine development</a:t>
            </a:r>
          </a:p>
        </p:txBody>
      </p:sp>
      <p:sp>
        <p:nvSpPr>
          <p:cNvPr id="46" name="Google Shape;496;p33"/>
          <p:cNvSpPr/>
          <p:nvPr/>
        </p:nvSpPr>
        <p:spPr>
          <a:xfrm>
            <a:off x="6811606" y="5308990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Public Approval Processes (e.g., Design, Zoning, BPDA Board)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55687" y="1855239"/>
            <a:ext cx="2392351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Community Comment &amp; Feedback</a:t>
            </a:r>
          </a:p>
        </p:txBody>
      </p:sp>
      <p:sp>
        <p:nvSpPr>
          <p:cNvPr id="50" name="Google Shape;496;p33"/>
          <p:cNvSpPr/>
          <p:nvPr/>
        </p:nvSpPr>
        <p:spPr>
          <a:xfrm>
            <a:off x="9645509" y="5308990"/>
            <a:ext cx="2133360" cy="1026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Final BPDA Approval and Construction Start</a:t>
            </a:r>
          </a:p>
        </p:txBody>
      </p:sp>
      <p:sp>
        <p:nvSpPr>
          <p:cNvPr id="52" name="Google Shape;497;p33"/>
          <p:cNvSpPr/>
          <p:nvPr/>
        </p:nvSpPr>
        <p:spPr>
          <a:xfrm rot="10800000" flipH="1">
            <a:off x="3398923" y="5629695"/>
            <a:ext cx="540099" cy="37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497;p33"/>
          <p:cNvSpPr/>
          <p:nvPr/>
        </p:nvSpPr>
        <p:spPr>
          <a:xfrm rot="10800000" flipH="1">
            <a:off x="6236043" y="5629696"/>
            <a:ext cx="540099" cy="37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497;p33"/>
          <p:cNvSpPr/>
          <p:nvPr/>
        </p:nvSpPr>
        <p:spPr>
          <a:xfrm rot="10800000" flipH="1">
            <a:off x="9039082" y="5629695"/>
            <a:ext cx="540099" cy="37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65742" y="6294939"/>
            <a:ext cx="2392351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Community Comment &amp; Feedback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309916" y="6294939"/>
            <a:ext cx="2392351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Community Comment &amp; Feedback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131558" y="6294939"/>
            <a:ext cx="2392351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Community Comment &amp; Feedback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435499" y="1993199"/>
            <a:ext cx="1210010" cy="5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tx1"/>
                </a:solidFill>
              </a:rPr>
              <a:t>BPDA cancels several projects due to insufficient diversity and inclusion commitments</a:t>
            </a:r>
          </a:p>
        </p:txBody>
      </p:sp>
    </p:spTree>
    <p:extLst>
      <p:ext uri="{BB962C8B-B14F-4D97-AF65-F5344CB8AC3E}">
        <p14:creationId xmlns:p14="http://schemas.microsoft.com/office/powerpoint/2010/main" val="147351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Developer Presentation of Proposed Project </a:t>
            </a:r>
          </a:p>
        </p:txBody>
      </p:sp>
    </p:spTree>
    <p:extLst>
      <p:ext uri="{BB962C8B-B14F-4D97-AF65-F5344CB8AC3E}">
        <p14:creationId xmlns:p14="http://schemas.microsoft.com/office/powerpoint/2010/main" val="30347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>
            <a:spLocks noGrp="1"/>
          </p:cNvSpPr>
          <p:nvPr>
            <p:ph type="title"/>
          </p:nvPr>
        </p:nvSpPr>
        <p:spPr>
          <a:xfrm>
            <a:off x="2011679" y="520505"/>
            <a:ext cx="8918917" cy="73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  <a:t>Zoom Meeting Process…</a:t>
            </a:r>
            <a:br>
              <a:rPr lang="en-US" sz="4400" b="1" dirty="0">
                <a:solidFill>
                  <a:schemeClr val="dk1"/>
                </a:solidFill>
              </a:rPr>
            </a:br>
            <a:endParaRPr dirty="0"/>
          </a:p>
        </p:txBody>
      </p:sp>
      <p:sp>
        <p:nvSpPr>
          <p:cNvPr id="235" name="Google Shape;235;p2"/>
          <p:cNvSpPr txBox="1">
            <a:spLocks noGrp="1"/>
          </p:cNvSpPr>
          <p:nvPr>
            <p:ph type="subTitle" idx="1"/>
          </p:nvPr>
        </p:nvSpPr>
        <p:spPr>
          <a:xfrm>
            <a:off x="331560" y="1689904"/>
            <a:ext cx="11250360" cy="376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C50"/>
              </a:buClr>
              <a:buSzPts val="1700"/>
              <a:buFont typeface="Open Sans"/>
              <a:buChar char="●"/>
            </a:pPr>
            <a:r>
              <a:rPr lang="en-US" sz="2400" b="0" i="0" u="none" strike="noStrike" cap="none" dirty="0">
                <a:solidFill>
                  <a:srgbClr val="003C50"/>
                </a:solidFill>
                <a:latin typeface="Open Sans"/>
                <a:ea typeface="Open Sans"/>
                <a:cs typeface="Open Sans"/>
                <a:sym typeface="Open Sans"/>
              </a:rPr>
              <a:t>Attendees may participate via the chat feature, as well as by using the “Raise Hand” function of Zoom. When you hit the “Raise Hand” button a staff moderator will know to unmute your computer. Please be mindful of background noise.</a:t>
            </a:r>
            <a:endParaRPr dirty="0"/>
          </a:p>
          <a:p>
            <a:pPr marL="457200" marR="0" lvl="0" indent="-336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3C50"/>
              </a:buClr>
              <a:buSzPts val="1700"/>
              <a:buFont typeface="Open Sans"/>
              <a:buChar char="●"/>
            </a:pPr>
            <a:r>
              <a:rPr lang="en-US" sz="2400" b="0" i="0" u="none" strike="noStrike" cap="none" dirty="0">
                <a:solidFill>
                  <a:srgbClr val="003C50"/>
                </a:solidFill>
                <a:latin typeface="Open Sans"/>
                <a:ea typeface="Open Sans"/>
                <a:cs typeface="Open Sans"/>
                <a:sym typeface="Open Sans"/>
              </a:rPr>
              <a:t>During the presentation, attendees will be able to submit comments and questions to the host via the chat. We’ll address questions after the presentation.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308752" y="1085623"/>
            <a:ext cx="11342768" cy="163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br>
              <a:rPr lang="en-US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Zoom Tips! Welcome! </a:t>
            </a:r>
            <a:br>
              <a:rPr lang="en-US" sz="3600" b="1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 b="1" i="1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  <a:t>tips for first-time Zoom Users. </a:t>
            </a:r>
            <a:br>
              <a:rPr lang="en-US" sz="2800" b="1" i="1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 b="1" i="1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  <a:t>The controls are located at the bottom of your screen.</a:t>
            </a:r>
            <a:br>
              <a:rPr lang="en-US" sz="2800" b="1" i="1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800" b="1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dirty="0">
                <a:solidFill>
                  <a:srgbClr val="24406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4400" dirty="0">
                <a:solidFill>
                  <a:srgbClr val="0F243E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dirty="0">
              <a:solidFill>
                <a:srgbClr val="24406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1" name="Google Shape;2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273" y="3580431"/>
            <a:ext cx="16668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124" y="4414161"/>
            <a:ext cx="650922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936" y="5355315"/>
            <a:ext cx="706950" cy="4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8023" y="2648802"/>
            <a:ext cx="61912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"/>
          <p:cNvSpPr txBox="1"/>
          <p:nvPr/>
        </p:nvSpPr>
        <p:spPr>
          <a:xfrm>
            <a:off x="3436725" y="2668958"/>
            <a:ext cx="8145194" cy="317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the chat to type a comment or ask a question at any time –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BPDA staff will moderate the chat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raise your hand, click on “Participants” at the bottom of your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screen, and then choose the “Raise Hand” option in the participant box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Mute/unmute – Participants will be muted during the presentation –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host will unmute you during discussion if you raise your hand and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your turn to talk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Turns your video on/off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Introductions &amp; Purpose </a:t>
            </a:r>
          </a:p>
        </p:txBody>
      </p:sp>
    </p:spTree>
    <p:extLst>
      <p:ext uri="{BB962C8B-B14F-4D97-AF65-F5344CB8AC3E}">
        <p14:creationId xmlns:p14="http://schemas.microsoft.com/office/powerpoint/2010/main" val="273663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8800" y="2297220"/>
            <a:ext cx="11180961" cy="367521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i="0" dirty="0"/>
              <a:t>Hear a presentation from the responding developer to the RFP for the BPDA EMS site;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i="0" dirty="0"/>
              <a:t>Give the community an opportunity to ask the development team questions  &amp; 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i="0" dirty="0"/>
              <a:t>Begin comment period for community members to provide feedback to the BPDA on moving forward with this development team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2413" y="1541767"/>
            <a:ext cx="11197348" cy="634505"/>
          </a:xfrm>
        </p:spPr>
        <p:txBody>
          <a:bodyPr/>
          <a:lstStyle/>
          <a:p>
            <a:r>
              <a:rPr lang="en-US" sz="3600" dirty="0"/>
              <a:t>Purpose of Tonight: </a:t>
            </a:r>
          </a:p>
        </p:txBody>
      </p:sp>
    </p:spTree>
    <p:extLst>
      <p:ext uri="{BB962C8B-B14F-4D97-AF65-F5344CB8AC3E}">
        <p14:creationId xmlns:p14="http://schemas.microsoft.com/office/powerpoint/2010/main" val="420323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Introductions &amp; Purpose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The Site &amp; RFP 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Presentation by the Proposed Development Team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Community Feedback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8F7F0-D8A7-5046-A70C-A9F209FAAE5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4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Site &amp; RFP </a:t>
            </a:r>
          </a:p>
        </p:txBody>
      </p:sp>
    </p:spTree>
    <p:extLst>
      <p:ext uri="{BB962C8B-B14F-4D97-AF65-F5344CB8AC3E}">
        <p14:creationId xmlns:p14="http://schemas.microsoft.com/office/powerpoint/2010/main" val="348618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676524" y="1189783"/>
            <a:ext cx="6515476" cy="451400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/>
              <a:t>BPDA-owned site --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/>
              <a:t>~6,126 square feet, contains panelized metal building -   Charlestown EMS substation. Licensed to EMS since 1992.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Charlestown Urban Renewal Area, Project Mass. R-55, Portion of Parcel C-7.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Zoning : </a:t>
            </a:r>
            <a:r>
              <a:rPr lang="en-US" sz="1600" dirty="0"/>
              <a:t>Charlestown Neighborhood district (Article 62),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Map 2E / NS (Neighborhood Shopping) sub-district ( allows commercial / retail / shopping );                           </a:t>
            </a:r>
          </a:p>
          <a:p>
            <a:pPr>
              <a:lnSpc>
                <a:spcPts val="1600"/>
              </a:lnSpc>
            </a:pPr>
            <a:r>
              <a:rPr lang="en-US" sz="1600" b="1" dirty="0"/>
              <a:t>Overlays: </a:t>
            </a:r>
            <a:r>
              <a:rPr lang="en-US" sz="1600" dirty="0"/>
              <a:t>None /</a:t>
            </a:r>
            <a:r>
              <a:rPr lang="en-US" sz="1600" b="1" dirty="0"/>
              <a:t>Other Layers: </a:t>
            </a:r>
            <a:r>
              <a:rPr lang="en-US" sz="1600" dirty="0"/>
              <a:t>FEMA Flood Zone, Parks Design Review.</a:t>
            </a:r>
            <a:endParaRPr lang="en-US" sz="16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516R 522 Main Street</a:t>
            </a:r>
            <a:endParaRPr lang="en-US" sz="1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5ECC9-4DB8-4648-BA7E-1C342414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6" y="997203"/>
            <a:ext cx="5440533" cy="48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0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4184" y="1169894"/>
            <a:ext cx="7389341" cy="403330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Community meeting 03/12/19 at </a:t>
            </a:r>
            <a:r>
              <a:rPr lang="en-US" sz="2000" dirty="0" err="1"/>
              <a:t>Schrafft’s</a:t>
            </a:r>
            <a:r>
              <a:rPr lang="en-US" sz="2000" dirty="0"/>
              <a:t> Center, followed by a public comment period – BPDA received strong support to move ahead with RFP.</a:t>
            </a:r>
          </a:p>
          <a:p>
            <a:pPr marL="914395" lvl="1">
              <a:buFont typeface="Wingdings" panose="05000000000000000000" pitchFamily="2" charset="2"/>
              <a:buChar char="§"/>
            </a:pPr>
            <a:r>
              <a:rPr lang="en-US" sz="2000" dirty="0"/>
              <a:t>Community members emphasized opportunity for a public-private partnership to recapitalize and expand the EMS presence in Charlestown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1D61F-29E8-854C-9BEF-EE3362C217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Community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220" y="419483"/>
            <a:ext cx="4038456" cy="5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097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">
  <a:themeElements>
    <a:clrScheme name="BPDA">
      <a:dk1>
        <a:srgbClr val="003C50"/>
      </a:dk1>
      <a:lt1>
        <a:srgbClr val="FFFFFF"/>
      </a:lt1>
      <a:dk2>
        <a:srgbClr val="00A6B4"/>
      </a:dk2>
      <a:lt2>
        <a:srgbClr val="FFFFFF"/>
      </a:lt2>
      <a:accent1>
        <a:srgbClr val="F3B330"/>
      </a:accent1>
      <a:accent2>
        <a:srgbClr val="FF5A28"/>
      </a:accent2>
      <a:accent3>
        <a:srgbClr val="00A6B4"/>
      </a:accent3>
      <a:accent4>
        <a:srgbClr val="F7C052"/>
      </a:accent4>
      <a:accent5>
        <a:srgbClr val="CD5C37"/>
      </a:accent5>
      <a:accent6>
        <a:srgbClr val="499CA1"/>
      </a:accent6>
      <a:hlink>
        <a:srgbClr val="00A6B4"/>
      </a:hlink>
      <a:folHlink>
        <a:srgbClr val="00A6B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DA PowerPoint Template" id="{A496C281-7FF4-A848-8F7A-A7AB56C9EA7A}" vid="{6B9165A6-1557-6A4B-938B-D0998E7534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BPDA PowerPoint Template</Template>
  <TotalTime>604</TotalTime>
  <Words>800</Words>
  <Application>Microsoft Office PowerPoint</Application>
  <PresentationFormat>Widescreen</PresentationFormat>
  <Paragraphs>113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Schoolbook</vt:lpstr>
      <vt:lpstr>LegatoOT</vt:lpstr>
      <vt:lpstr>LegatoOT-Bold</vt:lpstr>
      <vt:lpstr>Open Sans</vt:lpstr>
      <vt:lpstr>Open Sans Semibold</vt:lpstr>
      <vt:lpstr>Times New Roman</vt:lpstr>
      <vt:lpstr>Wingdings</vt:lpstr>
      <vt:lpstr>PowerPoint_Template</vt:lpstr>
      <vt:lpstr>Developer’s Presentation  to the Community:    </vt:lpstr>
      <vt:lpstr>Zoom Meeting Process… </vt:lpstr>
      <vt:lpstr>   Zoom Tips! Welcome!  tips for first-time Zoom Users.  The controls are located at the bottom of your screen.     </vt:lpstr>
      <vt:lpstr>PowerPoint Presentation</vt:lpstr>
      <vt:lpstr>Purpose of Tonight: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Conversation:  142 Shawmut Ave Parcel</dc:title>
  <dc:creator>Staley, Jared</dc:creator>
  <cp:lastModifiedBy>Ginger2</cp:lastModifiedBy>
  <cp:revision>83</cp:revision>
  <cp:lastPrinted>2019-03-12T17:10:41Z</cp:lastPrinted>
  <dcterms:created xsi:type="dcterms:W3CDTF">2018-01-12T21:10:12Z</dcterms:created>
  <dcterms:modified xsi:type="dcterms:W3CDTF">2021-09-28T20:55:53Z</dcterms:modified>
</cp:coreProperties>
</file>